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handoutMasterIdLst>
    <p:handoutMasterId r:id="rId101"/>
  </p:handoutMasterIdLst>
  <p:sldIdLst>
    <p:sldId id="284" r:id="rId2"/>
    <p:sldId id="290" r:id="rId3"/>
    <p:sldId id="323" r:id="rId4"/>
    <p:sldId id="286" r:id="rId5"/>
    <p:sldId id="285" r:id="rId6"/>
    <p:sldId id="287" r:id="rId7"/>
    <p:sldId id="288" r:id="rId8"/>
    <p:sldId id="289" r:id="rId9"/>
    <p:sldId id="291" r:id="rId10"/>
    <p:sldId id="324" r:id="rId11"/>
    <p:sldId id="321" r:id="rId12"/>
    <p:sldId id="322" r:id="rId13"/>
    <p:sldId id="325" r:id="rId14"/>
    <p:sldId id="337" r:id="rId15"/>
    <p:sldId id="326" r:id="rId16"/>
    <p:sldId id="338" r:id="rId17"/>
    <p:sldId id="329" r:id="rId18"/>
    <p:sldId id="339" r:id="rId19"/>
    <p:sldId id="330" r:id="rId20"/>
    <p:sldId id="340" r:id="rId21"/>
    <p:sldId id="331" r:id="rId22"/>
    <p:sldId id="332" r:id="rId23"/>
    <p:sldId id="341" r:id="rId24"/>
    <p:sldId id="300" r:id="rId25"/>
    <p:sldId id="342" r:id="rId26"/>
    <p:sldId id="333" r:id="rId27"/>
    <p:sldId id="334" r:id="rId28"/>
    <p:sldId id="335" r:id="rId29"/>
    <p:sldId id="343" r:id="rId30"/>
    <p:sldId id="336" r:id="rId31"/>
    <p:sldId id="344" r:id="rId32"/>
    <p:sldId id="345" r:id="rId33"/>
    <p:sldId id="346" r:id="rId34"/>
    <p:sldId id="348" r:id="rId35"/>
    <p:sldId id="349" r:id="rId36"/>
    <p:sldId id="369" r:id="rId37"/>
    <p:sldId id="347" r:id="rId38"/>
    <p:sldId id="370" r:id="rId39"/>
    <p:sldId id="351" r:id="rId40"/>
    <p:sldId id="350" r:id="rId41"/>
    <p:sldId id="353" r:id="rId42"/>
    <p:sldId id="311" r:id="rId43"/>
    <p:sldId id="312" r:id="rId44"/>
    <p:sldId id="352" r:id="rId45"/>
    <p:sldId id="313" r:id="rId46"/>
    <p:sldId id="314" r:id="rId47"/>
    <p:sldId id="354" r:id="rId48"/>
    <p:sldId id="371" r:id="rId49"/>
    <p:sldId id="315" r:id="rId50"/>
    <p:sldId id="316" r:id="rId51"/>
    <p:sldId id="317" r:id="rId52"/>
    <p:sldId id="318" r:id="rId53"/>
    <p:sldId id="319" r:id="rId54"/>
    <p:sldId id="320" r:id="rId55"/>
    <p:sldId id="372" r:id="rId56"/>
    <p:sldId id="373" r:id="rId57"/>
    <p:sldId id="375" r:id="rId58"/>
    <p:sldId id="376" r:id="rId59"/>
    <p:sldId id="374" r:id="rId60"/>
    <p:sldId id="377" r:id="rId61"/>
    <p:sldId id="378" r:id="rId62"/>
    <p:sldId id="379" r:id="rId63"/>
    <p:sldId id="380" r:id="rId64"/>
    <p:sldId id="381" r:id="rId65"/>
    <p:sldId id="382" r:id="rId66"/>
    <p:sldId id="384" r:id="rId67"/>
    <p:sldId id="383" r:id="rId68"/>
    <p:sldId id="385" r:id="rId69"/>
    <p:sldId id="386" r:id="rId70"/>
    <p:sldId id="387" r:id="rId71"/>
    <p:sldId id="388" r:id="rId72"/>
    <p:sldId id="389" r:id="rId73"/>
    <p:sldId id="390" r:id="rId74"/>
    <p:sldId id="391" r:id="rId75"/>
    <p:sldId id="392" r:id="rId76"/>
    <p:sldId id="393" r:id="rId77"/>
    <p:sldId id="394" r:id="rId78"/>
    <p:sldId id="355" r:id="rId79"/>
    <p:sldId id="357" r:id="rId80"/>
    <p:sldId id="358" r:id="rId81"/>
    <p:sldId id="359" r:id="rId82"/>
    <p:sldId id="356" r:id="rId83"/>
    <p:sldId id="360" r:id="rId84"/>
    <p:sldId id="361" r:id="rId85"/>
    <p:sldId id="362" r:id="rId86"/>
    <p:sldId id="363" r:id="rId87"/>
    <p:sldId id="364" r:id="rId88"/>
    <p:sldId id="365" r:id="rId89"/>
    <p:sldId id="366" r:id="rId90"/>
    <p:sldId id="367" r:id="rId91"/>
    <p:sldId id="368" r:id="rId92"/>
    <p:sldId id="401" r:id="rId93"/>
    <p:sldId id="400" r:id="rId94"/>
    <p:sldId id="397" r:id="rId95"/>
    <p:sldId id="396" r:id="rId96"/>
    <p:sldId id="398" r:id="rId97"/>
    <p:sldId id="399" r:id="rId98"/>
    <p:sldId id="395"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6A6054-83E6-40D6-ACB1-654186C3A69D}">
          <p14:sldIdLst>
            <p14:sldId id="284"/>
            <p14:sldId id="290"/>
            <p14:sldId id="323"/>
            <p14:sldId id="286"/>
            <p14:sldId id="285"/>
            <p14:sldId id="287"/>
            <p14:sldId id="288"/>
            <p14:sldId id="289"/>
            <p14:sldId id="291"/>
            <p14:sldId id="324"/>
            <p14:sldId id="321"/>
            <p14:sldId id="322"/>
            <p14:sldId id="325"/>
            <p14:sldId id="337"/>
            <p14:sldId id="326"/>
            <p14:sldId id="338"/>
            <p14:sldId id="329"/>
            <p14:sldId id="339"/>
            <p14:sldId id="330"/>
            <p14:sldId id="340"/>
            <p14:sldId id="331"/>
            <p14:sldId id="332"/>
            <p14:sldId id="341"/>
            <p14:sldId id="300"/>
            <p14:sldId id="342"/>
            <p14:sldId id="333"/>
            <p14:sldId id="334"/>
            <p14:sldId id="335"/>
            <p14:sldId id="343"/>
            <p14:sldId id="336"/>
            <p14:sldId id="344"/>
            <p14:sldId id="345"/>
            <p14:sldId id="346"/>
            <p14:sldId id="348"/>
            <p14:sldId id="349"/>
            <p14:sldId id="369"/>
            <p14:sldId id="347"/>
            <p14:sldId id="370"/>
            <p14:sldId id="351"/>
            <p14:sldId id="350"/>
            <p14:sldId id="353"/>
            <p14:sldId id="311"/>
            <p14:sldId id="312"/>
            <p14:sldId id="352"/>
            <p14:sldId id="313"/>
            <p14:sldId id="314"/>
            <p14:sldId id="354"/>
            <p14:sldId id="371"/>
            <p14:sldId id="315"/>
            <p14:sldId id="316"/>
            <p14:sldId id="317"/>
            <p14:sldId id="318"/>
            <p14:sldId id="319"/>
            <p14:sldId id="320"/>
            <p14:sldId id="372"/>
            <p14:sldId id="373"/>
            <p14:sldId id="375"/>
            <p14:sldId id="376"/>
            <p14:sldId id="374"/>
            <p14:sldId id="377"/>
            <p14:sldId id="378"/>
            <p14:sldId id="379"/>
            <p14:sldId id="380"/>
            <p14:sldId id="381"/>
            <p14:sldId id="382"/>
            <p14:sldId id="384"/>
            <p14:sldId id="383"/>
            <p14:sldId id="385"/>
            <p14:sldId id="386"/>
            <p14:sldId id="387"/>
            <p14:sldId id="388"/>
            <p14:sldId id="389"/>
            <p14:sldId id="390"/>
            <p14:sldId id="391"/>
            <p14:sldId id="392"/>
            <p14:sldId id="393"/>
            <p14:sldId id="394"/>
            <p14:sldId id="355"/>
            <p14:sldId id="357"/>
            <p14:sldId id="358"/>
            <p14:sldId id="359"/>
            <p14:sldId id="356"/>
            <p14:sldId id="360"/>
            <p14:sldId id="361"/>
            <p14:sldId id="362"/>
            <p14:sldId id="363"/>
            <p14:sldId id="364"/>
            <p14:sldId id="365"/>
            <p14:sldId id="366"/>
            <p14:sldId id="367"/>
            <p14:sldId id="368"/>
            <p14:sldId id="401"/>
            <p14:sldId id="400"/>
            <p14:sldId id="397"/>
            <p14:sldId id="396"/>
            <p14:sldId id="398"/>
            <p14:sldId id="399"/>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A4"/>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3" autoAdjust="0"/>
    <p:restoredTop sz="81113" autoAdjust="0"/>
  </p:normalViewPr>
  <p:slideViewPr>
    <p:cSldViewPr snapToGrid="0">
      <p:cViewPr varScale="1">
        <p:scale>
          <a:sx n="64" d="100"/>
          <a:sy n="64" d="100"/>
        </p:scale>
        <p:origin x="444"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CB4EE4-500C-4297-8B7E-BAFCBEB28B5A}" type="datetimeFigureOut">
              <a:rPr lang="en-US" smtClean="0"/>
              <a:t>2/10/2024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819771-2DD1-49B9-AD4F-51190EC9CA3B}" type="slidenum">
              <a:rPr lang="en-US" smtClean="0"/>
              <a:t>‹#›</a:t>
            </a:fld>
            <a:endParaRPr lang="en-US"/>
          </a:p>
        </p:txBody>
      </p:sp>
    </p:spTree>
    <p:extLst>
      <p:ext uri="{BB962C8B-B14F-4D97-AF65-F5344CB8AC3E}">
        <p14:creationId xmlns:p14="http://schemas.microsoft.com/office/powerpoint/2010/main" val="4203494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201F7-FE14-4227-BFBA-2FC7551F7A10}"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0AF02-BB36-476D-B51D-A6B323F693B0}" type="slidenum">
              <a:rPr lang="en-US" smtClean="0"/>
              <a:t>‹#›</a:t>
            </a:fld>
            <a:endParaRPr lang="en-US"/>
          </a:p>
        </p:txBody>
      </p:sp>
    </p:spTree>
    <p:extLst>
      <p:ext uri="{BB962C8B-B14F-4D97-AF65-F5344CB8AC3E}">
        <p14:creationId xmlns:p14="http://schemas.microsoft.com/office/powerpoint/2010/main" val="1536973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www.ideafinder.com/history/inventors/hoff.htm" TargetMode="External"/><Relationship Id="rId3" Type="http://schemas.openxmlformats.org/officeDocument/2006/relationships/hyperlink" Target="http://home.clara.net/rod.beavon/samuel.htm" TargetMode="External"/><Relationship Id="rId7" Type="http://schemas.openxmlformats.org/officeDocument/2006/relationships/hyperlink" Target="http://www.themanbehindthemicrochip.com/"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ti.com/corp/docs/kilbyctr/jackstclair.shtml" TargetMode="External"/><Relationship Id="rId11" Type="http://schemas.openxmlformats.org/officeDocument/2006/relationships/hyperlink" Target="http://www.w3.org/People/Berners-Lee/" TargetMode="External"/><Relationship Id="rId5" Type="http://schemas.openxmlformats.org/officeDocument/2006/relationships/hyperlink" Target="http://nobelprize.org/nobel_prizes/physics/laureates/1956/shockley-bio.html" TargetMode="External"/><Relationship Id="rId10" Type="http://schemas.openxmlformats.org/officeDocument/2006/relationships/hyperlink" Target="http://www.cnri.reston.va.us/award/award.html" TargetMode="External"/><Relationship Id="rId4" Type="http://schemas.openxmlformats.org/officeDocument/2006/relationships/hyperlink" Target="http://memory.loc.gov/cgi-bin/query/r?ammem/mcc:@field(DOCID+@lit(mcc/010))" TargetMode="External"/><Relationship Id="rId9" Type="http://schemas.openxmlformats.org/officeDocument/2006/relationships/hyperlink" Target="http://www.icann.org/biog/cerf.ht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0AF02-BB36-476D-B51D-A6B323F693B0}" type="slidenum">
              <a:rPr lang="en-US" smtClean="0"/>
              <a:t>1</a:t>
            </a:fld>
            <a:endParaRPr lang="en-US"/>
          </a:p>
        </p:txBody>
      </p:sp>
    </p:spTree>
    <p:extLst>
      <p:ext uri="{BB962C8B-B14F-4D97-AF65-F5344CB8AC3E}">
        <p14:creationId xmlns:p14="http://schemas.microsoft.com/office/powerpoint/2010/main" val="419880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cs typeface="DejaVu Sans" pitchFamily="16" charset="0"/>
              </a:rPr>
              <a:t>binary electrically driven mechanical calculator with limited programmability, reading instructions from a punched tape. The Z1 never worked well, though, due to the lack of sufficiently precise parts. The Z1 and its original blueprints were destroyed during World War II.</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36</a:t>
            </a:fld>
            <a:endParaRPr lang="en-US"/>
          </a:p>
        </p:txBody>
      </p:sp>
    </p:spTree>
    <p:extLst>
      <p:ext uri="{BB962C8B-B14F-4D97-AF65-F5344CB8AC3E}">
        <p14:creationId xmlns:p14="http://schemas.microsoft.com/office/powerpoint/2010/main" val="2897444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While a professor of Physics at Harvard, Howard Aiken, illustrated above, was supported by IBM to build the ASCC computer (Automatic Sequence Controlled Calculator).  The computer had mechanical relays (switches) which flip-flopped back and forth to represent mathematical data.  It was huge (of course), weighting some 35 tons with 500 miles of wiring.  The guts of the machine was comprised of IBM counting machines.</a:t>
            </a:r>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37</a:t>
            </a:fld>
            <a:endParaRPr lang="en-US"/>
          </a:p>
        </p:txBody>
      </p:sp>
    </p:spTree>
    <p:extLst>
      <p:ext uri="{BB962C8B-B14F-4D97-AF65-F5344CB8AC3E}">
        <p14:creationId xmlns:p14="http://schemas.microsoft.com/office/powerpoint/2010/main" val="2667810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The is a picture of the first computer bug.  The lady is U.S. Rear Admiral Dr. Grace Murray Hopper, who worked with Howard Aiken from 1944 and used his machine for gunnery and ballistics calculation for the US Bureau of Ordnance’s Computation project.  </a:t>
            </a:r>
          </a:p>
          <a:p>
            <a:endParaRPr lang="en-US" altLang="en-US" dirty="0" smtClean="0"/>
          </a:p>
          <a:p>
            <a:r>
              <a:rPr lang="en-US" altLang="en-US" dirty="0" smtClean="0"/>
              <a:t>One day, the program she was running gave incorrect results and, upon examination, a moth was found blocking one of the relays.  The bug was removed and the program performed to perfection.  Since then, a program error in a computer has been called a bug, even though it would take a mighty tiny bug to interfere with the workings of a modern microscopic microprocessor.</a:t>
            </a:r>
          </a:p>
          <a:p>
            <a:endParaRPr lang="en-US" altLang="en-US" dirty="0" smtClean="0"/>
          </a:p>
          <a:p>
            <a:r>
              <a:rPr lang="en-US" altLang="en-US" dirty="0" smtClean="0"/>
              <a:t>Nancy Head has contributed the following additional information about Dr. Hopper:</a:t>
            </a:r>
          </a:p>
          <a:p>
            <a:endParaRPr lang="en-US" altLang="en-US" dirty="0" smtClean="0"/>
          </a:p>
          <a:p>
            <a:r>
              <a:rPr lang="en-US" altLang="en-US" dirty="0" smtClean="0"/>
              <a:t>Dr. Hopper </a:t>
            </a:r>
            <a:r>
              <a:rPr lang="en-US" altLang="en-US" dirty="0" smtClean="0">
                <a:latin typeface="Arial" panose="020B0604020202020204" pitchFamily="34" charset="0"/>
              </a:rPr>
              <a:t>greatly simplified programming through the COBOL language which was the first programming language to allow the use of regular English for variable names and logical operations.  She also introduced the concept and standardization of "compilers“, now a standard feature of programming languages.  The compiler translates the programmer’s code into machine language, thus sparing the programmer the onerous task of doing it </a:t>
            </a:r>
            <a:r>
              <a:rPr lang="en-US" altLang="en-US" dirty="0" err="1" smtClean="0">
                <a:latin typeface="Arial" panose="020B0604020202020204" pitchFamily="34" charset="0"/>
              </a:rPr>
              <a:t>it</a:t>
            </a:r>
            <a:r>
              <a:rPr lang="en-US" altLang="en-US" dirty="0" smtClean="0">
                <a:latin typeface="Arial" panose="020B0604020202020204" pitchFamily="34" charset="0"/>
              </a:rPr>
              <a:t> herself.  This contributed to business use of computers and modern data processing because regular businesspersons and scientists (not just mathematicians and computer scientists) could learn to program computers.</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39</a:t>
            </a:fld>
            <a:endParaRPr lang="en-US"/>
          </a:p>
        </p:txBody>
      </p:sp>
    </p:spTree>
    <p:extLst>
      <p:ext uri="{BB962C8B-B14F-4D97-AF65-F5344CB8AC3E}">
        <p14:creationId xmlns:p14="http://schemas.microsoft.com/office/powerpoint/2010/main" val="103163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John Vincent </a:t>
            </a:r>
            <a:r>
              <a:rPr lang="en-US" altLang="en-US" dirty="0" err="1" smtClean="0"/>
              <a:t>Atanasoff’s</a:t>
            </a:r>
            <a:r>
              <a:rPr lang="en-US" altLang="en-US" dirty="0" smtClean="0"/>
              <a:t> contribution to the history of computers is little known, thanks to the  preoccupations of his university and the shenanigans of two rival inventors of electronic digital machines.  Read on to find out more…</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40</a:t>
            </a:fld>
            <a:endParaRPr lang="en-US"/>
          </a:p>
        </p:txBody>
      </p:sp>
    </p:spTree>
    <p:extLst>
      <p:ext uri="{BB962C8B-B14F-4D97-AF65-F5344CB8AC3E}">
        <p14:creationId xmlns:p14="http://schemas.microsoft.com/office/powerpoint/2010/main" val="1071979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The story of modern electronic digital computing should start with Alan Turing who published a paper in 1936 </a:t>
            </a:r>
            <a:r>
              <a:rPr lang="en-US" altLang="en-US" i="1" dirty="0" smtClean="0"/>
              <a:t>On Computable Numbers, with an application to the </a:t>
            </a:r>
            <a:r>
              <a:rPr lang="en-US" altLang="en-US" i="1" dirty="0" err="1" smtClean="0"/>
              <a:t>Entscheidungsproblem</a:t>
            </a:r>
            <a:r>
              <a:rPr lang="en-US" altLang="en-US" dirty="0" smtClean="0"/>
              <a:t>.  The paper proved that a machine capable of processing a stream of 1s and 0s according to programmed instructions would be capable of solving any problem that would count as a 'definite method.'  As it happens, the set of problems included in this definition is the universe of mechanically solvable problems.  Hence, the Turing Machine is also known as the Universal Machine, the theoretical precursor to the electronic digital computer which </a:t>
            </a:r>
            <a:r>
              <a:rPr lang="en-US" altLang="en-US" dirty="0" err="1" smtClean="0"/>
              <a:t>Atanasoff</a:t>
            </a:r>
            <a:r>
              <a:rPr lang="en-US" altLang="en-US" dirty="0" smtClean="0"/>
              <a:t> was soon to invent.</a:t>
            </a:r>
          </a:p>
        </p:txBody>
      </p:sp>
      <p:sp>
        <p:nvSpPr>
          <p:cNvPr id="4" name="Slide Number Placeholder 3"/>
          <p:cNvSpPr>
            <a:spLocks noGrp="1"/>
          </p:cNvSpPr>
          <p:nvPr>
            <p:ph type="sldNum" sz="quarter" idx="10"/>
          </p:nvPr>
        </p:nvSpPr>
        <p:spPr/>
        <p:txBody>
          <a:bodyPr/>
          <a:lstStyle/>
          <a:p>
            <a:fld id="{0730AF02-BB36-476D-B51D-A6B323F693B0}" type="slidenum">
              <a:rPr lang="en-US" smtClean="0"/>
              <a:t>41</a:t>
            </a:fld>
            <a:endParaRPr lang="en-US"/>
          </a:p>
        </p:txBody>
      </p:sp>
    </p:spTree>
    <p:extLst>
      <p:ext uri="{BB962C8B-B14F-4D97-AF65-F5344CB8AC3E}">
        <p14:creationId xmlns:p14="http://schemas.microsoft.com/office/powerpoint/2010/main" val="252902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92CAABC-A7FA-4E14-882C-6AD397249E91}" type="slidenum">
              <a:rPr lang="en-US" altLang="en-US" sz="1200"/>
              <a:pPr eaLnBrk="1" hangingPunct="1"/>
              <a:t>42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Interesting story of how Atanasoff came up the stroke of genius to design his computer the way he did.  He’d been thinking about it for a long time, convinced there had to be a way of doing math mechanically and thus save his PhD students at Iowa State College (now Iowa State University) in Ames, Iowa, from wasting time on math when they could be doing more interesting work in Physics.  One evening in the winter of 1937, the problem proved particularly taxing for him, so he did what he was accustomed to doing in situations such as this: he got into his car and drove at high speeds for several hours, thus effectively clearing his mind.  Eventually he crossed into the neighboring state of Illinois and stopped at a bar where he ordered a draft of liquid refreshment (bourbon).  This had a wondrous effect on his state of mind, enabling him to think with a calm clarity that led step-by-step to coherent conclusions about the design of his electronic digital computer.</a:t>
            </a:r>
          </a:p>
          <a:p>
            <a:endParaRPr lang="en-US" altLang="en-US" smtClean="0"/>
          </a:p>
          <a:p>
            <a:r>
              <a:rPr lang="en-US" altLang="en-US" smtClean="0"/>
              <a:t>Back at the lab, in the Spring of 1939, he hired Clifford Berry, an bright electrical engineering student, and together they invented the Atanasoff-Berry Computer, the ABC.  Within a year, the basic machine was completed and a paper written documenting its design.  The paper was forwarded to the university’s patent lawyer.  With World War II well underway, Atanasoff was given leave from the university to join the Naval Ordnance Laboratory for defense-related work.  Work on the ABC came to a halt.  The patent was never filed….</a:t>
            </a:r>
          </a:p>
        </p:txBody>
      </p:sp>
    </p:spTree>
    <p:extLst>
      <p:ext uri="{BB962C8B-B14F-4D97-AF65-F5344CB8AC3E}">
        <p14:creationId xmlns:p14="http://schemas.microsoft.com/office/powerpoint/2010/main" val="263143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0BF85EB-B297-4611-9F1C-60F62AFD593C}" type="slidenum">
              <a:rPr lang="en-US" altLang="en-US" sz="1200"/>
              <a:pPr eaLnBrk="1" hangingPunct="1"/>
              <a:t>43</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Dr. Clifford Berry had a distinguished career of his own outside of contribution in the invention of the electronic digital computer.  He was issued 19 patents in the area of mass spectrometry, 11 patents in various areas of vacuum and electronics and, at the time of his death, had 13 patents pending.  He died suddenly on October 30, 1963.</a:t>
            </a:r>
          </a:p>
        </p:txBody>
      </p:sp>
    </p:spTree>
    <p:extLst>
      <p:ext uri="{BB962C8B-B14F-4D97-AF65-F5344CB8AC3E}">
        <p14:creationId xmlns:p14="http://schemas.microsoft.com/office/powerpoint/2010/main" val="2803307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9F81BCC-86BE-496E-B382-9B239C914CB5}" type="slidenum">
              <a:rPr lang="en-US" altLang="en-US" sz="1200"/>
              <a:pPr eaLnBrk="1" hangingPunct="1"/>
              <a:t>45</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ABC was a digital computer, so-called because it processed data in discrete, digital units (the digits 1 and 0).  It also used the binary (base 2)  number system in computation, the results being converted to and from decimal (base 10) for the purposes of human consumption.  Being binary, the data could easily be represented electronically since switches natural have two states—on and off—which lend themselves to representing the numbers or values 1 and 0.  The ABC used vacuum tubes, punched cards and a memory device that looked like a drum (shown in the pictures on the slide being held by Atanasoff and as it was located in the working machine).</a:t>
            </a:r>
          </a:p>
        </p:txBody>
      </p:sp>
    </p:spTree>
    <p:extLst>
      <p:ext uri="{BB962C8B-B14F-4D97-AF65-F5344CB8AC3E}">
        <p14:creationId xmlns:p14="http://schemas.microsoft.com/office/powerpoint/2010/main" val="2063337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AFD53F1-8B56-4364-A7A7-F2D142EBE72E}" type="slidenum">
              <a:rPr lang="en-US" altLang="en-US" sz="1200"/>
              <a:pPr eaLnBrk="1" hangingPunct="1"/>
              <a:t>46</a:t>
            </a:fld>
            <a:endParaRPr lang="en-US" altLang="en-US"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Another little known story in the history of computers relates the work of the government boffins in World War II Britain, Turing included.  Turing made a major contribution to the development of a sophisticated computing machine called the Colossus which was used to help crack the codes of the German Enigma Machine.  The story didn’t come out till the 1970s because it was top secret, for obvious reasons.</a:t>
            </a:r>
          </a:p>
          <a:p>
            <a:endParaRPr lang="en-US" altLang="en-US" smtClean="0"/>
          </a:p>
          <a:p>
            <a:r>
              <a:rPr lang="en-US" altLang="en-US" smtClean="0"/>
              <a:t>You can read more about cryptography in a fascinating book written by Simon Singh:  </a:t>
            </a:r>
            <a:r>
              <a:rPr lang="en-US" altLang="en-US" i="1" smtClean="0"/>
              <a:t>THE CODE BOOK.  The Secret History of Codes and Code-Breaking</a:t>
            </a:r>
            <a:r>
              <a:rPr lang="en-US" altLang="en-US" smtClean="0"/>
              <a:t>.</a:t>
            </a:r>
          </a:p>
          <a:p>
            <a:endParaRPr lang="en-US" altLang="en-US" smtClean="0"/>
          </a:p>
          <a:p>
            <a:r>
              <a:rPr lang="en-US" altLang="en-US" smtClean="0"/>
              <a:t>Those of you interested in learning more about cryptography and even using cryptography to protect your privacy can work your way through our tutorial on PGP (Pretty Good Privacy) which you will find available free of charge online at http://www.pitt.edu/~poole/PGPintro.htm.</a:t>
            </a:r>
            <a:endParaRPr lang="en-US" altLang="en-US" i="1" smtClean="0"/>
          </a:p>
        </p:txBody>
      </p:sp>
    </p:spTree>
    <p:extLst>
      <p:ext uri="{BB962C8B-B14F-4D97-AF65-F5344CB8AC3E}">
        <p14:creationId xmlns:p14="http://schemas.microsoft.com/office/powerpoint/2010/main" val="269454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0282485-5E6A-48D8-871B-3F81F9F9696D}" type="slidenum">
              <a:rPr lang="en-US" altLang="en-US" sz="1200"/>
              <a:pPr eaLnBrk="1" hangingPunct="1"/>
              <a:t>49</a:t>
            </a:fld>
            <a:endParaRPr lang="en-US" altLang="en-US"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J. Presper Eckert (at right in the picture on this slide) and John Mauchly were professors in the Moore School of Engineering at the University of Pennsylvania.  Mauchly invited himself to Atanasoff’s home for a long weekend in order to check our the ABC.  Atanasoff made him welcome, showed him his machine, and gave him a copy of the paper describing the workings of the machine that already had been filed with the Iowa State College’s patent lawyer.  Mauchly returned to Pennsylvania and, together with Eckert, designed and built the ENIAC (Electronic Numerical Integrator and Computer) which was commissioned by the U.S. Department of Defense and delivered in 1946.</a:t>
            </a:r>
          </a:p>
          <a:p>
            <a:endParaRPr lang="en-US" altLang="en-US" smtClean="0"/>
          </a:p>
          <a:p>
            <a:r>
              <a:rPr lang="en-US" altLang="en-US" smtClean="0"/>
              <a:t>Eckert and Mauchly successfully filed for the patent as inventors of the electronic digital computer, ignoring Atanasoff’s work.  Some thirty years later, in 1972, this injustice was rectified when Honeywell (for Atanasoff) successfully challenged Sperry Rand (the company that acquired Eckert and Mauchly’s patent), and Atanasoff and Berry were duly credited as being the inventors of the electronic digital computer.</a:t>
            </a:r>
          </a:p>
          <a:p>
            <a:endParaRPr lang="en-US" altLang="en-US" smtClean="0"/>
          </a:p>
          <a:p>
            <a:r>
              <a:rPr lang="en-US" altLang="en-US" smtClean="0"/>
              <a:t>Mauchly died in 1980.  Eckert died in 1995, one week before the nonogenarian Atanasoff.  You might say that Atanasoff had the last laugh.</a:t>
            </a:r>
          </a:p>
        </p:txBody>
      </p:sp>
    </p:spTree>
    <p:extLst>
      <p:ext uri="{BB962C8B-B14F-4D97-AF65-F5344CB8AC3E}">
        <p14:creationId xmlns:p14="http://schemas.microsoft.com/office/powerpoint/2010/main" val="39671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Before humans invented “machines” to help them count or do math, they used whatever was at hand (pardon the pun!).</a:t>
            </a:r>
          </a:p>
          <a:p>
            <a:endParaRPr lang="en-US" altLang="en-US" dirty="0" smtClean="0"/>
          </a:p>
          <a:p>
            <a:r>
              <a:rPr lang="en-US" dirty="0" smtClean="0"/>
              <a:t>In the initial years of the development of human civilizations </a:t>
            </a:r>
            <a:r>
              <a:rPr lang="en-US" b="1" dirty="0" smtClean="0"/>
              <a:t>probably the fingers of our hands were the most common instrument to count the things</a:t>
            </a:r>
            <a:r>
              <a:rPr lang="en-US" dirty="0" smtClean="0"/>
              <a:t>, like one finger for one &amp; two fingers for two &amp; so on. Then many other </a:t>
            </a:r>
            <a:r>
              <a:rPr lang="en-US" b="1" dirty="0" smtClean="0"/>
              <a:t>things like sticks</a:t>
            </a:r>
            <a:r>
              <a:rPr lang="en-US" dirty="0" smtClean="0"/>
              <a:t>, small </a:t>
            </a:r>
            <a:r>
              <a:rPr lang="en-US" b="1" dirty="0" smtClean="0"/>
              <a:t>stones &amp; other objects available naturally in abundant numbers were used to help counting.</a:t>
            </a:r>
            <a:r>
              <a:rPr lang="en-US" dirty="0" smtClean="0"/>
              <a:t> Different civilizations grew &amp; chosen their own methods of counting. As the trading started for various items &amp; people came into contact with other civilizations, the need for counting &amp; calculations grew many folds. Different civilizations invented different numerals to be used for counting. The invention of zero by India is very significant in this context. Different numerals used for counting have been shown in figure. With coming of numerals the system of writing them came into being. The decimal number system is now most prevalent universally. Slowly &amp; slowly various civilizations contributed to the different aspects of mathematics. So, What we are doing today with the help of mathematics is the outcome of thousands of years of sustained research &amp; growth.</a:t>
            </a:r>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9</a:t>
            </a:fld>
            <a:endParaRPr lang="en-US"/>
          </a:p>
        </p:txBody>
      </p:sp>
    </p:spTree>
    <p:extLst>
      <p:ext uri="{BB962C8B-B14F-4D97-AF65-F5344CB8AC3E}">
        <p14:creationId xmlns:p14="http://schemas.microsoft.com/office/powerpoint/2010/main" val="514039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7AD4178-7816-4B5F-84AB-87ACFA7B4D7E}" type="slidenum">
              <a:rPr lang="en-US" altLang="en-US" sz="1200"/>
              <a:pPr eaLnBrk="1" hangingPunct="1"/>
              <a:t>50</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ENIAC: 30 tons, 18,000 vacuum tubes, with the computing power of little more than the modern calculator…..</a:t>
            </a:r>
          </a:p>
        </p:txBody>
      </p:sp>
    </p:spTree>
    <p:extLst>
      <p:ext uri="{BB962C8B-B14F-4D97-AF65-F5344CB8AC3E}">
        <p14:creationId xmlns:p14="http://schemas.microsoft.com/office/powerpoint/2010/main" val="426151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1BC97E2-3F34-4BE9-81DA-6C76DED6AFC3}" type="slidenum">
              <a:rPr lang="en-US" altLang="en-US" sz="1200"/>
              <a:pPr eaLnBrk="1" hangingPunct="1"/>
              <a:t>51</a:t>
            </a:fld>
            <a:endParaRPr lang="en-US" alt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ENIAC was programmed by rewiring the machine, instruction by instruction, tedious work carried out mostly by women working for the U.S. Ordnance Office. The machine was intended for use in the calculation of ballistics trajectories for the big guns of World War II.  It was ready a bit late for that, but nonetheless was an immensely significant achievement on Eckert and Mauchly’s part.  Such a shame they neglected to recognize Atanasoff’s contribution to their endeavors.</a:t>
            </a:r>
          </a:p>
          <a:p>
            <a:endParaRPr lang="en-US" altLang="en-US" smtClean="0"/>
          </a:p>
          <a:p>
            <a:r>
              <a:rPr lang="en-US" altLang="en-US" smtClean="0"/>
              <a:t>The lady programmers were known as computers, for a while at least…..</a:t>
            </a:r>
          </a:p>
        </p:txBody>
      </p:sp>
    </p:spTree>
    <p:extLst>
      <p:ext uri="{BB962C8B-B14F-4D97-AF65-F5344CB8AC3E}">
        <p14:creationId xmlns:p14="http://schemas.microsoft.com/office/powerpoint/2010/main" val="3015124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Like all the earliest electronic digital computers, the ENIAC was programmed manually; that is to say, the programmers wrote the programs out on paper, then literally set the program for the computer to perform by rewiring it or hard-wiring it—plugging and unplugging the wires on the outside of the machine.  Hence all those external wires in the picture above and on the previous slide.</a:t>
            </a:r>
          </a:p>
          <a:p>
            <a:endParaRPr lang="en-US" altLang="en-US" smtClean="0"/>
          </a:p>
          <a:p>
            <a:r>
              <a:rPr lang="en-US" altLang="en-US" smtClean="0"/>
              <a:t>Then along came John Von Neumann, who worked at Princeton’s Institute for Advanced Study and who collaborated with Eckert and Mauchly. He came up with the bright idea of using part of the computer’s internal memory (called Primary Memory) to “store” the program inside the computer and have the computer go get the instructions from its own memory, just as we do with our human brain.  Neato!  No more intricate, complex, cumbersome external wiring.  Much faster; much more efficient.</a:t>
            </a:r>
          </a:p>
          <a:p>
            <a:endParaRPr lang="en-US" altLang="en-US" smtClean="0"/>
          </a:p>
          <a:p>
            <a:r>
              <a:rPr lang="en-US" altLang="en-US" smtClean="0"/>
              <a:t>Unfortunately, it didn’t solve the problem of the possibility of error.  As long as humans are around, we’ll always have that!</a:t>
            </a:r>
          </a:p>
          <a:p>
            <a:endParaRPr lang="en-US" altLang="en-US" smtClean="0"/>
          </a:p>
          <a:p>
            <a:r>
              <a:rPr lang="en-US" altLang="en-US" smtClean="0"/>
              <a:t>It’s iroonic that Eckert and Mauchly were upset when Von Neumann was given credit for this “stored program concept,” because they thought they deserved it, too.  Now why didn’t they think the same about Atanasoff?  Go figure!</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2ECF2CB-3F92-4833-9CF7-82D5C90EDC07}" type="slidenum">
              <a:rPr lang="en-US" altLang="en-US" sz="1200"/>
              <a:pPr eaLnBrk="1" hangingPunct="1"/>
              <a:t>52</a:t>
            </a:fld>
            <a:endParaRPr lang="en-US" altLang="en-US" sz="1200"/>
          </a:p>
        </p:txBody>
      </p:sp>
    </p:spTree>
    <p:extLst>
      <p:ext uri="{BB962C8B-B14F-4D97-AF65-F5344CB8AC3E}">
        <p14:creationId xmlns:p14="http://schemas.microsoft.com/office/powerpoint/2010/main" val="390548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88C36FF-E35E-4521-8188-BD90A6CC4B11}" type="slidenum">
              <a:rPr lang="en-US" altLang="en-US" sz="1200"/>
              <a:pPr eaLnBrk="1" hangingPunct="1"/>
              <a:t>53</a:t>
            </a:fld>
            <a:endParaRPr lang="en-US" alt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Tote it up…  $1,801,035 in 1968 dollars.  According to </a:t>
            </a:r>
            <a:r>
              <a:rPr lang="en-US" altLang="en-US" smtClean="0">
                <a:latin typeface="Arial" panose="020B0604020202020204" pitchFamily="34" charset="0"/>
              </a:rPr>
              <a:t>The Inflation Calculator found at h</a:t>
            </a:r>
            <a:r>
              <a:rPr lang="en-US" altLang="en-US" u="sng" smtClean="0">
                <a:solidFill>
                  <a:srgbClr val="0000FF"/>
                </a:solidFill>
                <a:latin typeface="Arial" panose="020B0604020202020204" pitchFamily="34" charset="0"/>
              </a:rPr>
              <a:t>ttp://www.westegg.com/inflation/</a:t>
            </a:r>
            <a:r>
              <a:rPr lang="en-US" altLang="en-US" smtClean="0">
                <a:latin typeface="Arial" panose="020B0604020202020204" pitchFamily="34" charset="0"/>
              </a:rPr>
              <a:t>, it would be about $8,973,207 in year 2000 dollars.  </a:t>
            </a:r>
            <a:r>
              <a:rPr lang="en-US" altLang="en-US" smtClean="0"/>
              <a:t>So you’d have to multiply that by five, easy, in today’s money, and all for the equivalent of the calculator you keep in your school bag.</a:t>
            </a:r>
          </a:p>
        </p:txBody>
      </p:sp>
    </p:spTree>
    <p:extLst>
      <p:ext uri="{BB962C8B-B14F-4D97-AF65-F5344CB8AC3E}">
        <p14:creationId xmlns:p14="http://schemas.microsoft.com/office/powerpoint/2010/main" val="418024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5B7B268-D19B-442B-8517-81DC55CF0645}" type="slidenum">
              <a:rPr lang="en-US" altLang="en-US" sz="1200"/>
              <a:pPr eaLnBrk="1" hangingPunct="1"/>
              <a:t>54</a:t>
            </a:fld>
            <a:endParaRPr lang="en-US" alt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ln/>
        </p:spPr>
        <p:txBody>
          <a:bodyPr/>
          <a:lstStyle/>
          <a:p>
            <a:pPr>
              <a:defRPr/>
            </a:pPr>
            <a:r>
              <a:rPr lang="en-US" sz="1050" dirty="0" smtClean="0"/>
              <a:t>(first telegraph message sent by </a:t>
            </a:r>
            <a:r>
              <a:rPr lang="en-US" sz="1050" dirty="0" smtClean="0">
                <a:effectLst>
                  <a:outerShdw blurRad="38100" dist="38100" dir="2700000" algn="tl">
                    <a:srgbClr val="000000"/>
                  </a:outerShdw>
                </a:effectLst>
                <a:hlinkClick r:id="rId3"/>
              </a:rPr>
              <a:t>Samuel Morse</a:t>
            </a:r>
            <a:r>
              <a:rPr lang="en-US" sz="1050" dirty="0" smtClean="0">
                <a:effectLst>
                  <a:outerShdw blurRad="38100" dist="38100" dir="2700000" algn="tl">
                    <a:srgbClr val="000000"/>
                  </a:outerShdw>
                </a:effectLst>
              </a:rPr>
              <a:t>, 1844</a:t>
            </a:r>
            <a:r>
              <a:rPr lang="en-US" sz="1050" dirty="0" smtClean="0"/>
              <a:t>)</a:t>
            </a:r>
            <a:r>
              <a:rPr lang="en-US" sz="2400" dirty="0" smtClean="0"/>
              <a:t/>
            </a:r>
            <a:br>
              <a:rPr lang="en-US" sz="2400" dirty="0" smtClean="0"/>
            </a:br>
            <a:r>
              <a:rPr lang="en-US" sz="1050" dirty="0" smtClean="0"/>
              <a:t/>
            </a:r>
            <a:br>
              <a:rPr lang="en-US" sz="1050" dirty="0" smtClean="0"/>
            </a:br>
            <a:r>
              <a:rPr lang="en-US" dirty="0" smtClean="0"/>
              <a:t>Electronic and computing technology quickly progressed—at an ever-accelerating pace—</a:t>
            </a:r>
            <a:br>
              <a:rPr lang="en-US" dirty="0" smtClean="0"/>
            </a:br>
            <a:r>
              <a:rPr lang="en-US" dirty="0" smtClean="0"/>
              <a:t/>
            </a:r>
            <a:br>
              <a:rPr lang="en-US" dirty="0" smtClean="0"/>
            </a:br>
            <a:r>
              <a:rPr lang="en-US" dirty="0" smtClean="0"/>
              <a:t>from vacuum tubes (</a:t>
            </a:r>
            <a:r>
              <a:rPr lang="en-US" dirty="0" smtClean="0">
                <a:effectLst>
                  <a:outerShdw blurRad="38100" dist="38100" dir="2700000" algn="tl">
                    <a:srgbClr val="000000"/>
                  </a:outerShdw>
                </a:effectLst>
                <a:hlinkClick r:id="rId4"/>
              </a:rPr>
              <a:t>Lee de Forrest</a:t>
            </a:r>
            <a:r>
              <a:rPr lang="en-US" dirty="0" smtClean="0">
                <a:effectLst>
                  <a:outerShdw blurRad="38100" dist="38100" dir="2700000" algn="tl">
                    <a:srgbClr val="000000"/>
                  </a:outerShdw>
                </a:effectLst>
              </a:rPr>
              <a:t>, the </a:t>
            </a:r>
            <a:r>
              <a:rPr lang="en-US" dirty="0" err="1" smtClean="0">
                <a:effectLst>
                  <a:outerShdw blurRad="38100" dist="38100" dir="2700000" algn="tl">
                    <a:srgbClr val="000000"/>
                  </a:outerShdw>
                </a:effectLst>
              </a:rPr>
              <a:t>audion</a:t>
            </a:r>
            <a:r>
              <a:rPr lang="en-US" dirty="0" smtClean="0">
                <a:effectLst>
                  <a:outerShdw blurRad="38100" dist="38100" dir="2700000" algn="tl">
                    <a:srgbClr val="000000"/>
                  </a:outerShdw>
                </a:effectLst>
              </a:rPr>
              <a:t>, 1907</a:t>
            </a:r>
            <a:r>
              <a:rPr lang="en-US" dirty="0" smtClean="0"/>
              <a:t>)</a:t>
            </a:r>
            <a:br>
              <a:rPr lang="en-US" dirty="0" smtClean="0"/>
            </a:br>
            <a:r>
              <a:rPr lang="en-US" dirty="0" smtClean="0"/>
              <a:t>to transistors (</a:t>
            </a:r>
            <a:r>
              <a:rPr lang="en-US" dirty="0" smtClean="0">
                <a:effectLst>
                  <a:outerShdw blurRad="38100" dist="38100" dir="2700000" algn="tl">
                    <a:srgbClr val="000000"/>
                  </a:outerShdw>
                </a:effectLst>
                <a:hlinkClick r:id="rId5"/>
              </a:rPr>
              <a:t>William Shockley et al</a:t>
            </a:r>
            <a:r>
              <a:rPr lang="en-US" dirty="0" smtClean="0">
                <a:effectLst>
                  <a:outerShdw blurRad="38100" dist="38100" dir="2700000" algn="tl">
                    <a:srgbClr val="000000"/>
                  </a:outerShdw>
                </a:effectLst>
              </a:rPr>
              <a:t>. 1947)</a:t>
            </a:r>
            <a:r>
              <a:rPr lang="en-US" dirty="0" smtClean="0"/>
              <a:t/>
            </a:r>
            <a:br>
              <a:rPr lang="en-US" dirty="0" smtClean="0"/>
            </a:br>
            <a:r>
              <a:rPr lang="en-US" dirty="0" smtClean="0"/>
              <a:t>to semiconductors (</a:t>
            </a:r>
            <a:r>
              <a:rPr lang="en-US" dirty="0" smtClean="0">
                <a:effectLst>
                  <a:outerShdw blurRad="38100" dist="38100" dir="2700000" algn="tl">
                    <a:srgbClr val="000000"/>
                  </a:outerShdw>
                </a:effectLst>
                <a:hlinkClick r:id="rId6"/>
              </a:rPr>
              <a:t>Jack </a:t>
            </a:r>
            <a:r>
              <a:rPr lang="en-US" dirty="0" err="1" smtClean="0">
                <a:effectLst>
                  <a:outerShdw blurRad="38100" dist="38100" dir="2700000" algn="tl">
                    <a:srgbClr val="000000"/>
                  </a:outerShdw>
                </a:effectLst>
                <a:hlinkClick r:id="rId6"/>
              </a:rPr>
              <a:t>Kilby</a:t>
            </a:r>
            <a:r>
              <a:rPr lang="en-US" dirty="0" smtClean="0">
                <a:effectLst>
                  <a:outerShdw blurRad="38100" dist="38100" dir="2700000" algn="tl">
                    <a:srgbClr val="000000"/>
                  </a:outerShdw>
                </a:effectLst>
                <a:hlinkClick r:id="rId6"/>
              </a:rPr>
              <a:t> </a:t>
            </a:r>
            <a:r>
              <a:rPr lang="en-US" dirty="0" smtClean="0">
                <a:effectLst>
                  <a:outerShdw blurRad="38100" dist="38100" dir="2700000" algn="tl">
                    <a:srgbClr val="000000"/>
                  </a:outerShdw>
                </a:effectLst>
              </a:rPr>
              <a:t>&amp; </a:t>
            </a:r>
            <a:r>
              <a:rPr lang="en-US" dirty="0" smtClean="0">
                <a:effectLst>
                  <a:outerShdw blurRad="38100" dist="38100" dir="2700000" algn="tl">
                    <a:srgbClr val="000000"/>
                  </a:outerShdw>
                </a:effectLst>
                <a:hlinkClick r:id="rId7"/>
              </a:rPr>
              <a:t>Robert </a:t>
            </a:r>
            <a:r>
              <a:rPr lang="en-US" dirty="0" err="1" smtClean="0">
                <a:effectLst>
                  <a:outerShdw blurRad="38100" dist="38100" dir="2700000" algn="tl">
                    <a:srgbClr val="000000"/>
                  </a:outerShdw>
                </a:effectLst>
                <a:hlinkClick r:id="rId7"/>
              </a:rPr>
              <a:t>Noyce</a:t>
            </a:r>
            <a:r>
              <a:rPr lang="en-US" dirty="0" smtClean="0">
                <a:effectLst>
                  <a:outerShdw blurRad="38100" dist="38100" dir="2700000" algn="tl">
                    <a:srgbClr val="000000"/>
                  </a:outerShdw>
                </a:effectLst>
              </a:rPr>
              <a:t>, 1958</a:t>
            </a:r>
            <a:r>
              <a:rPr lang="en-US" dirty="0" smtClean="0"/>
              <a:t>)</a:t>
            </a:r>
            <a:br>
              <a:rPr lang="en-US" dirty="0" smtClean="0"/>
            </a:br>
            <a:r>
              <a:rPr lang="en-US" dirty="0" smtClean="0"/>
              <a:t>to microprocessors (</a:t>
            </a:r>
            <a:r>
              <a:rPr lang="en-US" dirty="0" smtClean="0">
                <a:effectLst>
                  <a:outerShdw blurRad="38100" dist="38100" dir="2700000" algn="tl">
                    <a:srgbClr val="000000"/>
                  </a:outerShdw>
                </a:effectLst>
                <a:hlinkClick r:id="rId8"/>
              </a:rPr>
              <a:t>M.E. “Ted” Hoff</a:t>
            </a:r>
            <a:r>
              <a:rPr lang="en-US" dirty="0" smtClean="0">
                <a:effectLst>
                  <a:outerShdw blurRad="38100" dist="38100" dir="2700000" algn="tl">
                    <a:srgbClr val="000000"/>
                  </a:outerShdw>
                </a:effectLst>
              </a:rPr>
              <a:t>, 1971</a:t>
            </a:r>
            <a:r>
              <a:rPr lang="en-US" dirty="0" smtClean="0"/>
              <a:t>)</a:t>
            </a:r>
            <a:br>
              <a:rPr lang="en-US" dirty="0" smtClean="0"/>
            </a:br>
            <a:r>
              <a:rPr lang="en-US" dirty="0" smtClean="0"/>
              <a:t>to networking and the Internet (</a:t>
            </a:r>
            <a:r>
              <a:rPr lang="en-US" dirty="0" smtClean="0">
                <a:effectLst>
                  <a:outerShdw blurRad="38100" dist="38100" dir="2700000" algn="tl">
                    <a:srgbClr val="000000"/>
                  </a:outerShdw>
                </a:effectLst>
                <a:hlinkClick r:id="rId9"/>
              </a:rPr>
              <a:t>Vinton Cerf</a:t>
            </a:r>
            <a:r>
              <a:rPr lang="en-US" dirty="0" smtClean="0">
                <a:effectLst>
                  <a:outerShdw blurRad="38100" dist="38100" dir="2700000" algn="tl">
                    <a:srgbClr val="000000"/>
                  </a:outerShdw>
                </a:effectLst>
              </a:rPr>
              <a:t> &amp; </a:t>
            </a:r>
            <a:r>
              <a:rPr lang="en-US" dirty="0" smtClean="0">
                <a:effectLst>
                  <a:outerShdw blurRad="38100" dist="38100" dir="2700000" algn="tl">
                    <a:srgbClr val="000000"/>
                  </a:outerShdw>
                </a:effectLst>
                <a:hlinkClick r:id="rId10"/>
              </a:rPr>
              <a:t>Robert Kahn</a:t>
            </a:r>
            <a:r>
              <a:rPr lang="en-US" dirty="0" smtClean="0">
                <a:effectLst>
                  <a:outerShdw blurRad="38100" dist="38100" dir="2700000" algn="tl">
                    <a:srgbClr val="000000"/>
                  </a:outerShdw>
                </a:effectLst>
              </a:rPr>
              <a:t>, 1982</a:t>
            </a:r>
            <a:r>
              <a:rPr lang="en-US" dirty="0" smtClean="0"/>
              <a:t>]</a:t>
            </a:r>
            <a:br>
              <a:rPr lang="en-US" dirty="0" smtClean="0"/>
            </a:br>
            <a:r>
              <a:rPr lang="en-US" dirty="0" smtClean="0"/>
              <a:t>to the World Wide Web (</a:t>
            </a:r>
            <a:r>
              <a:rPr lang="en-US" dirty="0" smtClean="0">
                <a:effectLst>
                  <a:outerShdw blurRad="38100" dist="38100" dir="2700000" algn="tl">
                    <a:srgbClr val="000000"/>
                  </a:outerShdw>
                </a:effectLst>
                <a:hlinkClick r:id="rId11"/>
              </a:rPr>
              <a:t>Tim Berners-Lee</a:t>
            </a:r>
            <a:r>
              <a:rPr lang="en-US" dirty="0" smtClean="0">
                <a:effectLst>
                  <a:outerShdw blurRad="38100" dist="38100" dir="2700000" algn="tl">
                    <a:srgbClr val="000000"/>
                  </a:outerShdw>
                </a:effectLst>
              </a:rPr>
              <a:t>, 1991</a:t>
            </a:r>
            <a:r>
              <a:rPr lang="en-US" dirty="0" smtClean="0"/>
              <a:t>)</a:t>
            </a:r>
            <a:br>
              <a:rPr lang="en-US" dirty="0" smtClean="0"/>
            </a:br>
            <a:r>
              <a:rPr lang="en-US" dirty="0" smtClean="0"/>
              <a:t>and beyond…</a:t>
            </a:r>
            <a:br>
              <a:rPr lang="en-US" dirty="0" smtClean="0"/>
            </a:br>
            <a:r>
              <a:rPr lang="en-US" dirty="0" smtClean="0"/>
              <a:t>-----------------------</a:t>
            </a:r>
          </a:p>
          <a:p>
            <a:pPr>
              <a:defRPr/>
            </a:pPr>
            <a:r>
              <a:rPr lang="en-US" dirty="0" smtClean="0"/>
              <a:t>The ABC and the ENIAC used vacuum tubes, invented by Lee de Forrest, for the Central Processor.  William Shockley and his team at Bell Labs invented the transistor in 1948 and IBM soon used these much smaller electronic switching devices in place of vacuum tubes in their computers of the 1950s and 60s.</a:t>
            </a:r>
          </a:p>
          <a:p>
            <a:pPr>
              <a:defRPr/>
            </a:pPr>
            <a:endParaRPr lang="en-US" dirty="0" smtClean="0"/>
          </a:p>
          <a:p>
            <a:pPr>
              <a:defRPr/>
            </a:pPr>
            <a:r>
              <a:rPr lang="en-US" dirty="0" smtClean="0"/>
              <a:t>Speed, in electronic terms, is essentially a function of space.  If you can pack the memory components closer together, you increase the speed of the machine.  The transistor was a fraction the size of a vacuum tube and thus enabled significant advances in computing power.</a:t>
            </a:r>
          </a:p>
          <a:p>
            <a:pPr>
              <a:defRPr/>
            </a:pPr>
            <a:endParaRPr lang="en-US" dirty="0" smtClean="0"/>
          </a:p>
          <a:p>
            <a:pPr>
              <a:defRPr/>
            </a:pPr>
            <a:r>
              <a:rPr lang="en-US" dirty="0" smtClean="0"/>
              <a:t>Then </a:t>
            </a:r>
            <a:r>
              <a:rPr lang="en-US" dirty="0" err="1" smtClean="0"/>
              <a:t>Kilby</a:t>
            </a:r>
            <a:r>
              <a:rPr lang="en-US" dirty="0" smtClean="0"/>
              <a:t> and </a:t>
            </a:r>
            <a:r>
              <a:rPr lang="en-US" dirty="0" err="1" smtClean="0"/>
              <a:t>Noyce</a:t>
            </a:r>
            <a:r>
              <a:rPr lang="en-US" dirty="0" smtClean="0"/>
              <a:t>, who founded Intel Corporation, invented the semiconductor which led directly, in 1971, to Hoff’s invention of the first microprocessor, also at Intel.  The semiconductor is the equivalent of a transistor, only it’s layered onto a thin sliver of silicon using </a:t>
            </a:r>
            <a:r>
              <a:rPr lang="en-US" dirty="0" err="1" smtClean="0"/>
              <a:t>photomasking</a:t>
            </a:r>
            <a:r>
              <a:rPr lang="en-US" dirty="0" smtClean="0"/>
              <a:t> techniques.  It revolutionized the computer industry, leading quickly to the invention of the pocket calculator, the personal computer, and the proliferation of computing devices throughout the manufacturing industry.</a:t>
            </a:r>
          </a:p>
          <a:p>
            <a:pPr>
              <a:defRPr/>
            </a:pPr>
            <a:endParaRPr lang="en-US" dirty="0" smtClean="0"/>
          </a:p>
          <a:p>
            <a:pPr>
              <a:defRPr/>
            </a:pPr>
            <a:r>
              <a:rPr lang="en-US" dirty="0" smtClean="0"/>
              <a:t>The Internet began in 1969 as </a:t>
            </a:r>
            <a:r>
              <a:rPr lang="en-US" dirty="0" err="1" smtClean="0"/>
              <a:t>ARPANet</a:t>
            </a:r>
            <a:r>
              <a:rPr lang="en-US" dirty="0" smtClean="0"/>
              <a:t>, a project of the Advanced Research Projects Agency (ARPA).  One of the ideas behind its development was to build a fail safe communications network that the military establishment of the U.S. and allies could rely on in the event of nuclear war.  During his tenure from 1976-1982 with the U.S. Department of Defense's Advanced Research Projects Agency (DARPA), and under the leadership of Dr.</a:t>
            </a:r>
          </a:p>
          <a:p>
            <a:pPr>
              <a:defRPr/>
            </a:pPr>
            <a:r>
              <a:rPr lang="en-US" dirty="0" smtClean="0"/>
              <a:t>J.C.R. </a:t>
            </a:r>
            <a:r>
              <a:rPr lang="en-US" dirty="0" err="1" smtClean="0"/>
              <a:t>Licklider</a:t>
            </a:r>
            <a:r>
              <a:rPr lang="en-US" dirty="0" smtClean="0"/>
              <a:t>, Vinton Cerf played a key role leading to the development of Internet and Internet-related data packet and security technologies, including the design and definition of the TCP/IP set of protocols for the Internet.  These protocols were officially adopted in 1982, the year the Internet as such was born.</a:t>
            </a:r>
          </a:p>
          <a:p>
            <a:pPr>
              <a:defRPr/>
            </a:pPr>
            <a:endParaRPr lang="en-US" dirty="0" smtClean="0"/>
          </a:p>
          <a:p>
            <a:pPr>
              <a:defRPr/>
            </a:pPr>
            <a:r>
              <a:rPr lang="en-US" dirty="0" smtClean="0"/>
              <a:t>In 1991, the set of standards for the World Wide Web, now controlled by the World Wide Web Consortium (aka W3C on the web at http://www.w3.org) were launched.  These standards were developed by Tim Berners-Lee who is recognized as the inventor of the World Wide Web.  To quote from his official bio, which can be found at http://www.w3.org/People/Berners-Lee/Longer.html:</a:t>
            </a:r>
          </a:p>
          <a:p>
            <a:pPr>
              <a:defRPr/>
            </a:pPr>
            <a:endParaRPr lang="en-US" dirty="0" smtClean="0"/>
          </a:p>
          <a:p>
            <a:pPr>
              <a:defRPr/>
            </a:pPr>
            <a:r>
              <a:rPr lang="en-US" dirty="0" smtClean="0"/>
              <a:t>“In 1989, [Tim Berners-Lee] proposed a global hypertext project, to be known as the World Wide Web. Based on the earlier "Enquire" work, it was designed to allow people to work together by combining their knowledge in a web of hypertext documents. He wrote the first World Wide Web server, "</a:t>
            </a:r>
            <a:r>
              <a:rPr lang="en-US" dirty="0" err="1" smtClean="0"/>
              <a:t>httpd</a:t>
            </a:r>
            <a:r>
              <a:rPr lang="en-US" dirty="0" smtClean="0"/>
              <a:t>", and the first client, "</a:t>
            </a:r>
            <a:r>
              <a:rPr lang="en-US" dirty="0" err="1" smtClean="0"/>
              <a:t>WorldWideWeb</a:t>
            </a:r>
            <a:r>
              <a:rPr lang="en-US" dirty="0" smtClean="0"/>
              <a:t>" a what-you-see-is-what-you-get (WYSIWYG) hypertext browser/editor which ran in the </a:t>
            </a:r>
            <a:r>
              <a:rPr lang="en-US" dirty="0" err="1" smtClean="0"/>
              <a:t>NeXTStep</a:t>
            </a:r>
            <a:r>
              <a:rPr lang="en-US" dirty="0" smtClean="0"/>
              <a:t> environment. This work was started in October 1990, and the program "</a:t>
            </a:r>
            <a:r>
              <a:rPr lang="en-US" dirty="0" err="1" smtClean="0"/>
              <a:t>WorldWideWeb</a:t>
            </a:r>
            <a:r>
              <a:rPr lang="en-US" dirty="0" smtClean="0"/>
              <a:t>" first made available within CERN in December, and on the Internet at large in the summer of 1991.”</a:t>
            </a:r>
          </a:p>
          <a:p>
            <a:pPr>
              <a:defRPr/>
            </a:pPr>
            <a:endParaRPr lang="en-US" dirty="0" smtClean="0"/>
          </a:p>
          <a:p>
            <a:pPr>
              <a:defRPr/>
            </a:pPr>
            <a:r>
              <a:rPr lang="en-US" dirty="0" smtClean="0"/>
              <a:t>Today, you’ll find computers everywhere you care to look and they are controlling an increasingly broad spectrum of the devices we use as we go about our daily lives.</a:t>
            </a:r>
          </a:p>
          <a:p>
            <a:pPr>
              <a:defRPr/>
            </a:pPr>
            <a:endParaRPr lang="en-US" dirty="0" smtClean="0"/>
          </a:p>
          <a:p>
            <a:pPr>
              <a:defRPr/>
            </a:pPr>
            <a:r>
              <a:rPr lang="en-US" dirty="0" smtClean="0"/>
              <a:t>And we </a:t>
            </a:r>
            <a:r>
              <a:rPr lang="en-US" dirty="0" err="1" smtClean="0"/>
              <a:t>ain’t</a:t>
            </a:r>
            <a:r>
              <a:rPr lang="en-US" dirty="0" smtClean="0"/>
              <a:t> seen </a:t>
            </a:r>
            <a:r>
              <a:rPr lang="en-US" dirty="0" err="1" smtClean="0"/>
              <a:t>nuthin</a:t>
            </a:r>
            <a:r>
              <a:rPr lang="en-US" dirty="0" smtClean="0"/>
              <a:t>’ yet.</a:t>
            </a:r>
          </a:p>
        </p:txBody>
      </p:sp>
    </p:spTree>
    <p:extLst>
      <p:ext uri="{BB962C8B-B14F-4D97-AF65-F5344CB8AC3E}">
        <p14:creationId xmlns:p14="http://schemas.microsoft.com/office/powerpoint/2010/main" val="1763203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B537E012-9968-4A05-87A1-7BA7CB267D53}" type="slidenum">
              <a:rPr lang="en-GB" altLang="en-US"/>
              <a:pPr/>
              <a:t>69</a:t>
            </a:fld>
            <a:endParaRPr lang="en-GB" altLang="en-US"/>
          </a:p>
        </p:txBody>
      </p:sp>
      <p:sp>
        <p:nvSpPr>
          <p:cNvPr id="7372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730"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73820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2077EC5C-9941-49AD-9079-C67E65C032BF}" type="slidenum">
              <a:rPr lang="en-GB" altLang="en-US"/>
              <a:pPr/>
              <a:t>70</a:t>
            </a:fld>
            <a:endParaRPr lang="en-GB" altLang="en-US"/>
          </a:p>
        </p:txBody>
      </p:sp>
      <p:sp>
        <p:nvSpPr>
          <p:cNvPr id="7475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754"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21952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E1DD7FF3-38D4-4F64-B590-19B3B6517DF4}" type="slidenum">
              <a:rPr lang="en-GB" altLang="en-US"/>
              <a:pPr/>
              <a:t>71</a:t>
            </a:fld>
            <a:endParaRPr lang="en-GB" altLang="en-US"/>
          </a:p>
        </p:txBody>
      </p:sp>
      <p:sp>
        <p:nvSpPr>
          <p:cNvPr id="7577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778"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28323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5AC2A1C7-E539-451E-BCE9-92A61DA94035}" type="slidenum">
              <a:rPr lang="en-GB" altLang="en-US"/>
              <a:pPr/>
              <a:t>72</a:t>
            </a:fld>
            <a:endParaRPr lang="en-GB" altLang="en-US"/>
          </a:p>
        </p:txBody>
      </p:sp>
      <p:sp>
        <p:nvSpPr>
          <p:cNvPr id="7680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802"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81037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DFB0C076-D6A6-4829-A5D1-57713BB530EB}" type="slidenum">
              <a:rPr lang="en-GB" altLang="en-US"/>
              <a:pPr/>
              <a:t>73</a:t>
            </a:fld>
            <a:endParaRPr lang="en-GB" altLang="en-US"/>
          </a:p>
        </p:txBody>
      </p:sp>
      <p:sp>
        <p:nvSpPr>
          <p:cNvPr id="7782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826"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00558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abacus is still a mainstay of basic computation in some societies.  Slide the beads up and down on the rods to add and subtract.</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12</a:t>
            </a:fld>
            <a:endParaRPr lang="en-US"/>
          </a:p>
        </p:txBody>
      </p:sp>
    </p:spTree>
    <p:extLst>
      <p:ext uri="{BB962C8B-B14F-4D97-AF65-F5344CB8AC3E}">
        <p14:creationId xmlns:p14="http://schemas.microsoft.com/office/powerpoint/2010/main" val="78986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6ECF1618-369F-469D-B97D-430B84C8DE13}" type="slidenum">
              <a:rPr lang="en-GB" altLang="en-US"/>
              <a:pPr/>
              <a:t>74</a:t>
            </a:fld>
            <a:endParaRPr lang="en-GB" altLang="en-US"/>
          </a:p>
        </p:txBody>
      </p:sp>
      <p:sp>
        <p:nvSpPr>
          <p:cNvPr id="7884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850"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75658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BAC6D6D6-0ED0-42C9-9246-CAE5E2E7E188}" type="slidenum">
              <a:rPr lang="en-GB" altLang="en-US"/>
              <a:pPr/>
              <a:t>75</a:t>
            </a:fld>
            <a:endParaRPr lang="en-GB" altLang="en-US"/>
          </a:p>
        </p:txBody>
      </p:sp>
      <p:sp>
        <p:nvSpPr>
          <p:cNvPr id="7987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874"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21003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71A4BAC5-EB46-4D9F-BADE-FF5B9641CC73}" type="slidenum">
              <a:rPr lang="en-GB" altLang="en-US"/>
              <a:pPr/>
              <a:t>76</a:t>
            </a:fld>
            <a:endParaRPr lang="en-GB" altLang="en-US"/>
          </a:p>
        </p:txBody>
      </p:sp>
      <p:sp>
        <p:nvSpPr>
          <p:cNvPr id="8089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898"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28300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25"/>
          <p:cNvSpPr>
            <a:spLocks noGrp="1" noChangeArrowheads="1"/>
          </p:cNvSpPr>
          <p:nvPr>
            <p:ph type="sldNum"/>
          </p:nvPr>
        </p:nvSpPr>
        <p:spPr>
          <a:ln/>
        </p:spPr>
        <p:txBody>
          <a:bodyPr/>
          <a:lstStyle/>
          <a:p>
            <a:fld id="{00967791-F96F-436B-9113-22D09E9C12A4}" type="slidenum">
              <a:rPr lang="en-GB" altLang="en-US"/>
              <a:pPr/>
              <a:t>77</a:t>
            </a:fld>
            <a:endParaRPr lang="en-GB" altLang="en-US"/>
          </a:p>
        </p:txBody>
      </p:sp>
      <p:sp>
        <p:nvSpPr>
          <p:cNvPr id="8192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922" name="Rectangle 2"/>
          <p:cNvSpPr txBox="1">
            <a:spLocks noChangeArrowheads="1"/>
          </p:cNvSpPr>
          <p:nvPr>
            <p:ph type="body"/>
          </p:nvPr>
        </p:nvSpPr>
        <p:spPr bwMode="auto">
          <a:xfrm>
            <a:off x="755650" y="5078413"/>
            <a:ext cx="6018213" cy="4781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9536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Joseph-Marie Jacquard was a </a:t>
            </a:r>
            <a:r>
              <a:rPr lang="en-US" altLang="en-US" dirty="0" smtClean="0">
                <a:solidFill>
                  <a:srgbClr val="00B0F0"/>
                </a:solidFill>
              </a:rPr>
              <a:t>weaver</a:t>
            </a:r>
            <a:r>
              <a:rPr lang="en-US" altLang="en-US" dirty="0" smtClean="0"/>
              <a:t>.  He was very familiar with the mechanical music boxes and </a:t>
            </a:r>
            <a:r>
              <a:rPr lang="en-US" altLang="en-US" dirty="0" err="1" smtClean="0"/>
              <a:t>pianolas</a:t>
            </a:r>
            <a:r>
              <a:rPr lang="en-US" altLang="en-US" dirty="0" smtClean="0"/>
              <a:t>, pianos played by punched paper tape, which had been around for some time.  One day he got the bright idea of adapting the use of punched cards to control his looms.  If you look carefully at the picture on the right, and those on the following slide, you can see a continuous roll of these cards, each linked to the other, the holes in them punched strategically to control the pattern of the weave in the cloth produced by the loom.  All the weaver had to do was work the loom without needing to think about the design of the cloth.  Brilliant!  Jacquard revolutionized patterned textile weaving.  His invention also provided a model for the input and output of data in the electro-mechanical and electronic computing industry.  </a:t>
            </a:r>
          </a:p>
          <a:p>
            <a:endParaRPr lang="en-US" altLang="en-US" dirty="0" smtClean="0"/>
          </a:p>
          <a:p>
            <a:r>
              <a:rPr lang="en-US" altLang="en-US" b="1" dirty="0" smtClean="0"/>
              <a:t>The picture of Jacquard on the left, based on a copper portrait, was woven with the aid of one of his machines!</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21</a:t>
            </a:fld>
            <a:endParaRPr lang="en-US"/>
          </a:p>
        </p:txBody>
      </p:sp>
    </p:spTree>
    <p:extLst>
      <p:ext uri="{BB962C8B-B14F-4D97-AF65-F5344CB8AC3E}">
        <p14:creationId xmlns:p14="http://schemas.microsoft.com/office/powerpoint/2010/main" val="2488412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Here you see Jacquard’s workers preparing the cards for the looms.  The looms became known as Jacquard looms, and today one of the premier fabric manufacturers is named after Joseph-Marie Jacquard.</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22</a:t>
            </a:fld>
            <a:endParaRPr lang="en-US"/>
          </a:p>
        </p:txBody>
      </p:sp>
    </p:spTree>
    <p:extLst>
      <p:ext uri="{BB962C8B-B14F-4D97-AF65-F5344CB8AC3E}">
        <p14:creationId xmlns:p14="http://schemas.microsoft.com/office/powerpoint/2010/main" val="253494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DE27029-4FFB-4349-9B40-76B902B943BF}" type="slidenum">
              <a:rPr lang="en-US" altLang="en-US" sz="1200"/>
              <a:pPr eaLnBrk="1" hangingPunct="1"/>
              <a:t>24</a:t>
            </a:fld>
            <a:endParaRPr lang="en-US" altLang="en-US"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Charles Babbage is recognized today as the Father of Computers because his impressive designs for the Difference Engine and Analytical Engine foreshadowed the invention of the modern electronic digital computer.  Try and get a biography of Babbage if you can.  He led a fascinating life, as did all the folks involved in the history of computers. He also invented the cowcatcher, dynamometer, standard railroad gauge, uniform postal rates, occulting lights for lighthouses, Greenwich time signals, heliograph opthalmoscope. He also had an interest in cyphers and lock-picking, but abhorred street musicians. </a:t>
            </a:r>
          </a:p>
          <a:p>
            <a:endParaRPr lang="en-US" altLang="en-US" smtClean="0"/>
          </a:p>
        </p:txBody>
      </p:sp>
    </p:spTree>
    <p:extLst>
      <p:ext uri="{BB962C8B-B14F-4D97-AF65-F5344CB8AC3E}">
        <p14:creationId xmlns:p14="http://schemas.microsoft.com/office/powerpoint/2010/main" val="2019365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precision machine tooling that produced these intricate machines could not have been achieved in an earlier age.  Babbage’s inventions were born of the advances in technology that accompanied the Industrial Revolution.  The Difference Engine was never fully built.  Babbage drew up the blueprints for it while still an undergrad at Cambridge University in England.  But while it was in process of being manufactured, he got a better idea and left this work unfinished in favor of the Analytical Engine illustrated on the next slide.  The Analytical Engine was eventually built completely in the latter half of the 19</a:t>
            </a:r>
            <a:r>
              <a:rPr lang="en-US" altLang="en-US" baseline="30000" dirty="0" smtClean="0"/>
              <a:t>th</a:t>
            </a:r>
            <a:r>
              <a:rPr lang="en-US" altLang="en-US" dirty="0" smtClean="0"/>
              <a:t> century, by Georg and </a:t>
            </a:r>
            <a:r>
              <a:rPr lang="en-US" altLang="en-US" dirty="0" err="1" smtClean="0"/>
              <a:t>Edvard</a:t>
            </a:r>
            <a:r>
              <a:rPr lang="en-US" altLang="en-US" dirty="0" smtClean="0"/>
              <a:t> </a:t>
            </a:r>
            <a:r>
              <a:rPr lang="en-US" altLang="en-US" dirty="0" err="1" smtClean="0"/>
              <a:t>Schuetz</a:t>
            </a:r>
            <a:r>
              <a:rPr lang="en-US" altLang="en-US" dirty="0" smtClean="0"/>
              <a:t> as per Babbage’s blueprints.  Film footage exists of the machine in operation, and it is truly a sight to behold, a testament not only to Babbage’s genius, but also to the manufacturing prowess of the age.</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26</a:t>
            </a:fld>
            <a:endParaRPr lang="en-US"/>
          </a:p>
        </p:txBody>
      </p:sp>
    </p:spTree>
    <p:extLst>
      <p:ext uri="{BB962C8B-B14F-4D97-AF65-F5344CB8AC3E}">
        <p14:creationId xmlns:p14="http://schemas.microsoft.com/office/powerpoint/2010/main" val="23873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Babbage owes a great debt to Lady Augusta Ada, Countess of Lovelace.  Daughter of the famous romantic poet, Lord Byron, she was a brilliant mathematician who helped Babbage in his work.  Above all, she documented his work, which Babbage never could bother to do.  As a result we know about Babbage at all.  Lady Augusta Ada also wrote programs to be run on Babbage’s machines.  For this, she is recognized as the first computer programmer.  Remember that guys.  Women are just as talented as men when it comes to math, science, and engineering, and society should recognize that and do its utmost to encourage girls to get into these important and lucrative fields.</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30</a:t>
            </a:fld>
            <a:endParaRPr lang="en-US"/>
          </a:p>
        </p:txBody>
      </p:sp>
    </p:spTree>
    <p:extLst>
      <p:ext uri="{BB962C8B-B14F-4D97-AF65-F5344CB8AC3E}">
        <p14:creationId xmlns:p14="http://schemas.microsoft.com/office/powerpoint/2010/main" val="1122474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Herman Hollerith worked as a statistician for the U.S. Census Bureau in the 1880s and 1890s.  The U.S. Constitution requires a census count every ten years so that the membership of the House of Representatives will be proportional to the population of each state.  This is always a moving target, hence the ten year review of the current state of demographic affairs.  The 1880 census took seven years to process.  The end of the 19</a:t>
            </a:r>
            <a:r>
              <a:rPr lang="en-US" altLang="en-US" baseline="30000" dirty="0" smtClean="0"/>
              <a:t>th</a:t>
            </a:r>
            <a:r>
              <a:rPr lang="en-US" altLang="en-US" dirty="0" smtClean="0"/>
              <a:t>/beginning of the 20</a:t>
            </a:r>
            <a:r>
              <a:rPr lang="en-US" altLang="en-US" baseline="30000" dirty="0" smtClean="0"/>
              <a:t>th</a:t>
            </a:r>
            <a:r>
              <a:rPr lang="en-US" altLang="en-US" dirty="0" smtClean="0"/>
              <a:t> centuries was the period of highest rate of immigration to the United States.  Hollerith </a:t>
            </a:r>
            <a:r>
              <a:rPr lang="en-US" altLang="en-US" dirty="0" err="1" smtClean="0"/>
              <a:t>deduced,and</a:t>
            </a:r>
            <a:r>
              <a:rPr lang="en-US" altLang="en-US" dirty="0" smtClean="0"/>
              <a:t> it didn’t take a rocket scientist to conclude, that the next census would take longer than ten years, the results not available before the whole census counting thing had to start again.</a:t>
            </a:r>
          </a:p>
          <a:p>
            <a:endParaRPr lang="en-US" altLang="en-US" dirty="0" smtClean="0"/>
          </a:p>
          <a:p>
            <a:r>
              <a:rPr lang="en-US" altLang="en-US" dirty="0" smtClean="0"/>
              <a:t>So, as the saying goes, “necessity became the mother of invention” and Hollerith designed and built the Census Counting Machine illustrated here and in the next slide.  Punched cards (a la Jacquard looms) were used to collect the census data (the origin of the IBM punched cards) and the cards were fed into a sorting machine before being read by the census counting machine which recorded and tabulated the results.  Each card was laid on an open grid.  A matrix of wires was lowered onto the card and wherever there was a hole in the card, a wire fell through, making an electrical connection which triggered a count on the appropriate dial(s) in the face of the machine.  Very simple, very effective.  The 1890 census took just three months to process even though quite a bit more data was collected than ever before.</a:t>
            </a:r>
          </a:p>
          <a:p>
            <a:endParaRPr lang="en-US" altLang="en-US" dirty="0" smtClean="0"/>
          </a:p>
          <a:p>
            <a:r>
              <a:rPr lang="en-US" altLang="en-US" dirty="0" smtClean="0"/>
              <a:t>Hollerith was the first American associated with the history of computers.  As you might expect, he was also the first to make a bunch of money at it.  His company, the Tabulating Machine Company, became the Computer Tabulating Recording Company in 1913 after struggling in the market and merging with another company that produced a similar product.  The company hired a gentleman named Thomas J. Watson in 1918 who was primarily instrumental in turning the company around.  In 1924, the company was renamed International Business machines (IBM) Corporation.  The rest, as they say, is history…</a:t>
            </a:r>
          </a:p>
          <a:p>
            <a:endParaRPr lang="en-US" dirty="0"/>
          </a:p>
        </p:txBody>
      </p:sp>
      <p:sp>
        <p:nvSpPr>
          <p:cNvPr id="4" name="Slide Number Placeholder 3"/>
          <p:cNvSpPr>
            <a:spLocks noGrp="1"/>
          </p:cNvSpPr>
          <p:nvPr>
            <p:ph type="sldNum" sz="quarter" idx="10"/>
          </p:nvPr>
        </p:nvSpPr>
        <p:spPr/>
        <p:txBody>
          <a:bodyPr/>
          <a:lstStyle/>
          <a:p>
            <a:fld id="{0730AF02-BB36-476D-B51D-A6B323F693B0}" type="slidenum">
              <a:rPr lang="en-US" smtClean="0"/>
              <a:t>34</a:t>
            </a:fld>
            <a:endParaRPr lang="en-US"/>
          </a:p>
        </p:txBody>
      </p:sp>
    </p:spTree>
    <p:extLst>
      <p:ext uri="{BB962C8B-B14F-4D97-AF65-F5344CB8AC3E}">
        <p14:creationId xmlns:p14="http://schemas.microsoft.com/office/powerpoint/2010/main" val="2891235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5F6E3B4-A214-4E58-BEE4-1DE5815DCEED}" type="datetime4">
              <a:rPr lang="en-US" smtClean="0"/>
              <a:t>February 10, 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216706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0248774-032E-4E0D-A95D-1D9D2957C820}"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272190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0D7EDC0-2E04-4D08-82BD-63727FC3DCC3}"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3930386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3EC184-510B-4890-82EF-698874E75DF9}"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7429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C63A98-ECC5-4E94-9370-82233F316F45}"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3395448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C942152-EC67-464B-8C67-F2528BBE3B01}" type="datetime4">
              <a:rPr lang="en-US" smtClean="0"/>
              <a:t>February 10,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3204301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EEA5E3B-2905-4D56-9991-73CFCAD199FF}" type="datetime4">
              <a:rPr lang="en-US" smtClean="0"/>
              <a:t>February 10,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3496189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C12BE9-FB94-4AC7-B71C-3B343A371AD0}" type="datetime4">
              <a:rPr lang="en-US" smtClean="0"/>
              <a:t>February 10,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65503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FE456A-A42A-47A7-9565-CEC4733F87C7}" type="datetime4">
              <a:rPr lang="en-US" smtClean="0"/>
              <a:t>February 10,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278568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BAB406-A234-44FF-8E91-A3F2A3EF3DCC}"/>
              </a:ext>
            </a:extLst>
          </p:cNvPr>
          <p:cNvSpPr/>
          <p:nvPr userDrawn="1"/>
        </p:nvSpPr>
        <p:spPr>
          <a:xfrm>
            <a:off x="9636369" y="6618848"/>
            <a:ext cx="1136409" cy="18287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b" anchorCtr="0"/>
          <a:lstStyle/>
          <a:p>
            <a:endParaRPr lang="en-US" sz="1100" dirty="0">
              <a:solidFill>
                <a:schemeClr val="bg1"/>
              </a:solidFill>
              <a:latin typeface="Segoe Print" panose="02000600000000000000" pitchFamily="2" charset="0"/>
            </a:endParaRPr>
          </a:p>
        </p:txBody>
      </p:sp>
      <p:sp>
        <p:nvSpPr>
          <p:cNvPr id="8" name="Rectangle 7">
            <a:extLst>
              <a:ext uri="{FF2B5EF4-FFF2-40B4-BE49-F238E27FC236}">
                <a16:creationId xmlns:a16="http://schemas.microsoft.com/office/drawing/2014/main" id="{937B540E-9168-4A67-8D0C-CDA34F024DB9}"/>
              </a:ext>
            </a:extLst>
          </p:cNvPr>
          <p:cNvSpPr/>
          <p:nvPr userDrawn="1"/>
        </p:nvSpPr>
        <p:spPr>
          <a:xfrm>
            <a:off x="1005839" y="6618848"/>
            <a:ext cx="8588326" cy="1828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b" anchorCtr="0"/>
          <a:lstStyle/>
          <a:p>
            <a:r>
              <a:rPr lang="en-US" sz="1100" b="1" spc="100" baseline="0" dirty="0">
                <a:solidFill>
                  <a:schemeClr val="bg1"/>
                </a:solidFill>
                <a:latin typeface="Segoe Print" panose="02000600000000000000" pitchFamily="2" charset="0"/>
              </a:rPr>
              <a:t>Mukesh Kumar Rathi, Department of Computer Science, University of Karachi</a:t>
            </a:r>
          </a:p>
        </p:txBody>
      </p:sp>
      <p:sp>
        <p:nvSpPr>
          <p:cNvPr id="9" name="Rectangle 8">
            <a:extLst>
              <a:ext uri="{FF2B5EF4-FFF2-40B4-BE49-F238E27FC236}">
                <a16:creationId xmlns:a16="http://schemas.microsoft.com/office/drawing/2014/main" id="{7F69BCD9-D5C3-40FC-BE25-F0BDCDF59DB5}"/>
              </a:ext>
            </a:extLst>
          </p:cNvPr>
          <p:cNvSpPr/>
          <p:nvPr userDrawn="1"/>
        </p:nvSpPr>
        <p:spPr>
          <a:xfrm>
            <a:off x="10816089" y="6618848"/>
            <a:ext cx="560386" cy="1828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dirty="0">
              <a:solidFill>
                <a:schemeClr val="bg1"/>
              </a:solidFill>
              <a:latin typeface="Consolas" panose="020B0609020204030204" pitchFamily="49" charset="0"/>
            </a:endParaRPr>
          </a:p>
        </p:txBody>
      </p:sp>
      <p:sp>
        <p:nvSpPr>
          <p:cNvPr id="2" name="Title 1"/>
          <p:cNvSpPr>
            <a:spLocks noGrp="1"/>
          </p:cNvSpPr>
          <p:nvPr>
            <p:ph type="title"/>
          </p:nvPr>
        </p:nvSpPr>
        <p:spPr>
          <a:xfrm>
            <a:off x="965199" y="69218"/>
            <a:ext cx="10388601" cy="1046729"/>
          </a:xfrm>
        </p:spPr>
        <p:txBody>
          <a:bodyPr/>
          <a:lstStyle>
            <a:lvl1pPr algn="ctr">
              <a:defRPr>
                <a:solidFill>
                  <a:schemeClr val="accent5">
                    <a:lumMod val="7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965199" y="1505596"/>
            <a:ext cx="10388601" cy="4940317"/>
          </a:xfrm>
        </p:spPr>
        <p:txBody>
          <a:bodyPr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0844225" y="6606151"/>
            <a:ext cx="560386" cy="188592"/>
          </a:xfrm>
        </p:spPr>
        <p:txBody>
          <a:bodyPr lIns="0" tIns="0" rIns="0" bIns="0" anchor="ctr" anchorCtr="1"/>
          <a:lstStyle>
            <a:lvl1pPr algn="ctr">
              <a:defRPr sz="1200" b="0">
                <a:solidFill>
                  <a:schemeClr val="bg1"/>
                </a:solidFill>
                <a:latin typeface="Calibri" panose="020F0502020204030204" pitchFamily="34" charset="0"/>
                <a:cs typeface="Calibri" panose="020F0502020204030204" pitchFamily="34" charset="0"/>
              </a:defRPr>
            </a:lvl1pPr>
          </a:lstStyle>
          <a:p>
            <a:fld id="{8330CF0F-2992-4812-A2BD-C038BC9AA5D1}" type="slidenum">
              <a:rPr lang="en-US" smtClean="0"/>
              <a:pPr/>
              <a:t>‹#›</a:t>
            </a:fld>
            <a:endParaRPr lang="en-US" dirty="0"/>
          </a:p>
        </p:txBody>
      </p:sp>
      <p:cxnSp>
        <p:nvCxnSpPr>
          <p:cNvPr id="7" name="Straight Connector 6">
            <a:extLst>
              <a:ext uri="{FF2B5EF4-FFF2-40B4-BE49-F238E27FC236}">
                <a16:creationId xmlns:a16="http://schemas.microsoft.com/office/drawing/2014/main" id="{79B37B94-E3C2-4E89-B607-B52CCD4EDFC6}"/>
              </a:ext>
            </a:extLst>
          </p:cNvPr>
          <p:cNvCxnSpPr>
            <a:cxnSpLocks/>
          </p:cNvCxnSpPr>
          <p:nvPr userDrawn="1"/>
        </p:nvCxnSpPr>
        <p:spPr>
          <a:xfrm>
            <a:off x="965199" y="1240431"/>
            <a:ext cx="10388601"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BFC23E-5290-483E-A30D-57BCE011E5D6}"/>
              </a:ext>
            </a:extLst>
          </p:cNvPr>
          <p:cNvCxnSpPr>
            <a:cxnSpLocks/>
          </p:cNvCxnSpPr>
          <p:nvPr userDrawn="1"/>
        </p:nvCxnSpPr>
        <p:spPr>
          <a:xfrm>
            <a:off x="1001942" y="6558749"/>
            <a:ext cx="10388601"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751A8997-16F0-4426-8147-7679904BA574}"/>
              </a:ext>
            </a:extLst>
          </p:cNvPr>
          <p:cNvSpPr>
            <a:spLocks noGrp="1"/>
          </p:cNvSpPr>
          <p:nvPr>
            <p:ph type="dt" sz="half" idx="10"/>
          </p:nvPr>
        </p:nvSpPr>
        <p:spPr>
          <a:xfrm>
            <a:off x="9644574" y="6589588"/>
            <a:ext cx="1107369" cy="205155"/>
          </a:xfrm>
        </p:spPr>
        <p:txBody>
          <a:bodyPr lIns="0" tIns="0" rIns="0" bIns="0" anchor="ctr" anchorCtr="1"/>
          <a:lstStyle>
            <a:lvl1pPr>
              <a:defRPr sz="1200">
                <a:solidFill>
                  <a:schemeClr val="bg1"/>
                </a:solidFill>
                <a:latin typeface="Calibri" panose="020F0502020204030204" pitchFamily="34" charset="0"/>
                <a:cs typeface="Calibri" panose="020F0502020204030204" pitchFamily="34" charset="0"/>
              </a:defRPr>
            </a:lvl1p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813837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09B3965-B268-408B-B15C-A16FE6EF618D}" type="datetime4">
              <a:rPr lang="en-US" smtClean="0"/>
              <a:t>February 10,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26844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AD0D77D-FAC8-4700-A5AA-8F1C39EE1C2B}"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55180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997135-7DFC-4FFE-AC42-9574AF0A58E8}" type="datetime4">
              <a:rPr lang="en-US" smtClean="0"/>
              <a:t>February 10,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24262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B7E2E3-9200-4637-A3AD-31600B5067D2}" type="datetime4">
              <a:rPr lang="en-US" smtClean="0"/>
              <a:t>February 10,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86973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1460C-76F2-4CEF-BC7B-7B5832C2CCC1}" type="datetime4">
              <a:rPr lang="en-US" smtClean="0"/>
              <a:t>February 10,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862733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836F33-1393-43B2-BD43-D1C87BF2CA99}"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1718059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010DED-CA7D-4381-A556-62466C07BF48}" type="datetime4">
              <a:rPr lang="en-US" smtClean="0"/>
              <a:t>February 10,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E0FBF-DAC6-4C39-8D3F-4B17C837AFA4}" type="slidenum">
              <a:rPr lang="en-US" smtClean="0"/>
              <a:t>‹#›</a:t>
            </a:fld>
            <a:endParaRPr lang="en-US"/>
          </a:p>
        </p:txBody>
      </p:sp>
    </p:spTree>
    <p:extLst>
      <p:ext uri="{BB962C8B-B14F-4D97-AF65-F5344CB8AC3E}">
        <p14:creationId xmlns:p14="http://schemas.microsoft.com/office/powerpoint/2010/main" val="442100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5000">
              <a:srgbClr val="F3F3F3"/>
            </a:gs>
            <a:gs pos="75000">
              <a:schemeClr val="bg1">
                <a:tint val="98000"/>
                <a:hueMod val="94000"/>
                <a:satMod val="148000"/>
                <a:lumMod val="150000"/>
              </a:schemeClr>
            </a:gs>
            <a:gs pos="1782">
              <a:srgbClr val="D8D8D8"/>
            </a:gs>
            <a:gs pos="0">
              <a:srgbClr val="D7D7D7"/>
            </a:gs>
            <a:gs pos="100000">
              <a:schemeClr val="bg1">
                <a:shade val="92000"/>
                <a:hueMod val="104000"/>
                <a:satMod val="140000"/>
                <a:lumMod val="68000"/>
              </a:schemeClr>
            </a:gs>
          </a:gsLst>
          <a:lin ang="16200000" scaled="0"/>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9ADFA39-91C1-441F-A425-34037C2472F9}" type="datetime4">
              <a:rPr lang="en-US" smtClean="0"/>
              <a:t>February 10, 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E0FBF-DAC6-4C39-8D3F-4B17C837AFA4}" type="slidenum">
              <a:rPr lang="en-US" smtClean="0"/>
              <a:t>‹#›</a:t>
            </a:fld>
            <a:endParaRPr lang="en-US"/>
          </a:p>
        </p:txBody>
      </p:sp>
    </p:spTree>
    <p:extLst>
      <p:ext uri="{BB962C8B-B14F-4D97-AF65-F5344CB8AC3E}">
        <p14:creationId xmlns:p14="http://schemas.microsoft.com/office/powerpoint/2010/main" val="5029631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turing.org.uk/tu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hyperlink" Target="http://www.scl.ameslab.gov/ABC/Biographies.htm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hyperlink" Target="http://www.scl.ameslab.gov/ABC/Biographies.html#Berry"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54.png"/><Relationship Id="rId4"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8" Type="http://schemas.openxmlformats.org/officeDocument/2006/relationships/hyperlink" Target="http://www.ideafinder.com/history/inventors/hoff.htm" TargetMode="External"/><Relationship Id="rId3" Type="http://schemas.openxmlformats.org/officeDocument/2006/relationships/hyperlink" Target="http://home.clara.net/rod.beavon/samuel.htm" TargetMode="External"/><Relationship Id="rId7" Type="http://schemas.openxmlformats.org/officeDocument/2006/relationships/hyperlink" Target="http://www.themanbehindthemicrochip.com/"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www.ti.com/corp/docs/kilbyctr/jackstclair.shtml" TargetMode="External"/><Relationship Id="rId11" Type="http://schemas.openxmlformats.org/officeDocument/2006/relationships/hyperlink" Target="http://www.w3.org/People/Berners-Lee/" TargetMode="External"/><Relationship Id="rId5" Type="http://schemas.openxmlformats.org/officeDocument/2006/relationships/hyperlink" Target="http://nobelprize.org/nobel_prizes/physics/laureates/1956/shockley-bio.html" TargetMode="External"/><Relationship Id="rId10" Type="http://schemas.openxmlformats.org/officeDocument/2006/relationships/hyperlink" Target="http://www.cnri.reston.va.us/award/award.html" TargetMode="External"/><Relationship Id="rId4" Type="http://schemas.openxmlformats.org/officeDocument/2006/relationships/hyperlink" Target="http://memory.loc.gov/cgi-bin/query/r?ammem/mcc:@field(DOCID+@lit(mcc/010))" TargetMode="External"/><Relationship Id="rId9" Type="http://schemas.openxmlformats.org/officeDocument/2006/relationships/hyperlink" Target="http://www.icann.org/biog/cerf.htm"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7953-6730-4444-9AE5-A37B0EBF208D}"/>
              </a:ext>
            </a:extLst>
          </p:cNvPr>
          <p:cNvSpPr>
            <a:spLocks noGrp="1"/>
          </p:cNvSpPr>
          <p:nvPr>
            <p:ph type="ctrTitle"/>
          </p:nvPr>
        </p:nvSpPr>
        <p:spPr>
          <a:xfrm>
            <a:off x="1876424" y="2023700"/>
            <a:ext cx="9827896" cy="1689318"/>
          </a:xfrm>
        </p:spPr>
        <p:txBody>
          <a:bodyPr/>
          <a:lstStyle/>
          <a:p>
            <a:r>
              <a:rPr lang="en-US" dirty="0" smtClean="0"/>
              <a:t>Evolution of computers</a:t>
            </a:r>
            <a:endParaRPr lang="en-US" dirty="0"/>
          </a:p>
        </p:txBody>
      </p:sp>
      <p:sp>
        <p:nvSpPr>
          <p:cNvPr id="3" name="Subtitle 2">
            <a:extLst>
              <a:ext uri="{FF2B5EF4-FFF2-40B4-BE49-F238E27FC236}">
                <a16:creationId xmlns:a16="http://schemas.microsoft.com/office/drawing/2014/main" id="{FAAE7089-3677-43A1-8942-C304E61891E1}"/>
              </a:ext>
            </a:extLst>
          </p:cNvPr>
          <p:cNvSpPr>
            <a:spLocks noGrp="1"/>
          </p:cNvSpPr>
          <p:nvPr>
            <p:ph type="subTitle" idx="1"/>
          </p:nvPr>
        </p:nvSpPr>
        <p:spPr>
          <a:xfrm>
            <a:off x="1876424" y="1877741"/>
            <a:ext cx="8791575" cy="1655762"/>
          </a:xfrm>
        </p:spPr>
        <p:txBody>
          <a:bodyPr/>
          <a:lstStyle/>
          <a:p>
            <a:r>
              <a:rPr lang="en-US" dirty="0" smtClean="0"/>
              <a:t>Lecture # 1</a:t>
            </a:r>
            <a:endParaRPr lang="en-US" dirty="0"/>
          </a:p>
        </p:txBody>
      </p:sp>
      <p:sp>
        <p:nvSpPr>
          <p:cNvPr id="4" name="TextBox 3"/>
          <p:cNvSpPr txBox="1"/>
          <p:nvPr/>
        </p:nvSpPr>
        <p:spPr>
          <a:xfrm>
            <a:off x="5137607" y="3679462"/>
            <a:ext cx="4130157" cy="461665"/>
          </a:xfrm>
          <a:prstGeom prst="rect">
            <a:avLst/>
          </a:prstGeom>
          <a:noFill/>
        </p:spPr>
        <p:txBody>
          <a:bodyPr wrap="square" rtlCol="0">
            <a:spAutoFit/>
          </a:bodyPr>
          <a:lstStyle/>
          <a:p>
            <a:r>
              <a:rPr lang="en-US" sz="2400" dirty="0" smtClean="0"/>
              <a:t>A Brief History and Generations</a:t>
            </a:r>
            <a:endParaRPr lang="en-US" sz="2400" dirty="0"/>
          </a:p>
        </p:txBody>
      </p:sp>
    </p:spTree>
    <p:extLst>
      <p:ext uri="{BB962C8B-B14F-4D97-AF65-F5344CB8AC3E}">
        <p14:creationId xmlns:p14="http://schemas.microsoft.com/office/powerpoint/2010/main" val="1790807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Mechanical computers</a:t>
            </a:r>
            <a:endParaRPr lang="en-US" dirty="0"/>
          </a:p>
        </p:txBody>
      </p:sp>
      <p:sp>
        <p:nvSpPr>
          <p:cNvPr id="3" name="Content Placeholder 2"/>
          <p:cNvSpPr>
            <a:spLocks noGrp="1"/>
          </p:cNvSpPr>
          <p:nvPr>
            <p:ph idx="1"/>
          </p:nvPr>
        </p:nvSpPr>
        <p:spPr/>
        <p:txBody>
          <a:bodyPr/>
          <a:lstStyle/>
          <a:p>
            <a:pPr marL="0" indent="0">
              <a:buNone/>
            </a:pPr>
            <a:r>
              <a:rPr lang="en-IN" dirty="0">
                <a:ea typeface="Cambria" pitchFamily="18" charset="0"/>
              </a:rPr>
              <a:t>In the early years, before the computer was invented, there are several inventions of counting machines. Can you name?</a:t>
            </a: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345274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Mechanical computers</a:t>
            </a:r>
          </a:p>
        </p:txBody>
      </p:sp>
      <p:sp>
        <p:nvSpPr>
          <p:cNvPr id="3" name="Content Placeholder 2"/>
          <p:cNvSpPr>
            <a:spLocks noGrp="1"/>
          </p:cNvSpPr>
          <p:nvPr>
            <p:ph idx="1"/>
          </p:nvPr>
        </p:nvSpPr>
        <p:spPr/>
        <p:txBody>
          <a:bodyPr/>
          <a:lstStyle/>
          <a:p>
            <a:pPr marL="0" indent="0" algn="ctr">
              <a:buNone/>
              <a:defRPr/>
            </a:pPr>
            <a:r>
              <a:rPr lang="en-US" sz="3200" dirty="0"/>
              <a:t>From</a:t>
            </a:r>
          </a:p>
          <a:p>
            <a:pPr marL="0" indent="0" algn="ctr">
              <a:buNone/>
              <a:defRPr/>
            </a:pPr>
            <a:r>
              <a:rPr lang="en-US" sz="3200" dirty="0"/>
              <a:t>The Abacus</a:t>
            </a:r>
          </a:p>
          <a:p>
            <a:pPr marL="0" indent="0" algn="ctr">
              <a:buNone/>
              <a:defRPr/>
            </a:pPr>
            <a:r>
              <a:rPr lang="en-US" sz="3200" dirty="0"/>
              <a:t>c. 4000 BCE</a:t>
            </a:r>
          </a:p>
          <a:p>
            <a:pPr marL="0" indent="0" algn="ctr">
              <a:buNone/>
              <a:defRPr/>
            </a:pPr>
            <a:r>
              <a:rPr lang="en-US" sz="3200" dirty="0"/>
              <a:t>to </a:t>
            </a:r>
          </a:p>
          <a:p>
            <a:pPr marL="0" indent="0" algn="ctr">
              <a:buNone/>
              <a:defRPr/>
            </a:pPr>
            <a:r>
              <a:rPr lang="en-US" sz="3200" dirty="0"/>
              <a:t>Charles Babbage</a:t>
            </a:r>
          </a:p>
          <a:p>
            <a:pPr marL="0" indent="0" algn="ctr">
              <a:buNone/>
              <a:defRPr/>
            </a:pPr>
            <a:r>
              <a:rPr lang="en-US" sz="3200" dirty="0"/>
              <a:t>and his Difference Engine (1812)</a:t>
            </a:r>
          </a:p>
          <a:p>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468084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Mechanical computers</a:t>
            </a:r>
            <a:endParaRPr lang="en-US" dirty="0">
              <a:solidFill>
                <a:srgbClr val="002060"/>
              </a:solidFill>
            </a:endParaRPr>
          </a:p>
        </p:txBody>
      </p:sp>
      <p:sp>
        <p:nvSpPr>
          <p:cNvPr id="3" name="Content Placeholder 2"/>
          <p:cNvSpPr>
            <a:spLocks noGrp="1"/>
          </p:cNvSpPr>
          <p:nvPr>
            <p:ph idx="1"/>
          </p:nvPr>
        </p:nvSpPr>
        <p:spPr/>
        <p:txBody>
          <a:bodyPr/>
          <a:lstStyle/>
          <a:p>
            <a:pPr marL="0" indent="0">
              <a:buNone/>
            </a:pPr>
            <a:r>
              <a:rPr lang="en-US" b="1" i="1" dirty="0">
                <a:solidFill>
                  <a:srgbClr val="002060"/>
                </a:solidFill>
              </a:rPr>
              <a:t>The </a:t>
            </a:r>
            <a:r>
              <a:rPr lang="en-US" b="1" i="1" dirty="0" smtClean="0">
                <a:solidFill>
                  <a:srgbClr val="002060"/>
                </a:solidFill>
              </a:rPr>
              <a:t>Abacus (3000 </a:t>
            </a:r>
            <a:r>
              <a:rPr lang="en-US" b="1" i="1" dirty="0">
                <a:solidFill>
                  <a:srgbClr val="002060"/>
                </a:solidFill>
              </a:rPr>
              <a:t>BCE</a:t>
            </a:r>
            <a:r>
              <a:rPr lang="en-US" b="1" i="1" dirty="0" smtClean="0">
                <a:solidFill>
                  <a:srgbClr val="002060"/>
                </a:solidFill>
              </a:rPr>
              <a:t>)</a:t>
            </a:r>
          </a:p>
          <a:p>
            <a:pPr marL="0" indent="0">
              <a:buNone/>
            </a:pPr>
            <a:r>
              <a:rPr lang="en-US" altLang="en-US" dirty="0"/>
              <a:t>The abacus is still a mainstay of basic computation in some societies.  Slide the beads up and down on the rods to add and subtract.</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7" name="Picture 6"/>
          <p:cNvPicPr>
            <a:picLocks noChangeAspect="1"/>
          </p:cNvPicPr>
          <p:nvPr/>
        </p:nvPicPr>
        <p:blipFill rotWithShape="1">
          <a:blip r:embed="rId3"/>
          <a:srcRect t="19581"/>
          <a:stretch/>
        </p:blipFill>
        <p:spPr>
          <a:xfrm>
            <a:off x="2602293" y="3067292"/>
            <a:ext cx="7114411" cy="3169253"/>
          </a:xfrm>
          <a:prstGeom prst="rect">
            <a:avLst/>
          </a:prstGeom>
        </p:spPr>
      </p:pic>
    </p:spTree>
    <p:extLst>
      <p:ext uri="{BB962C8B-B14F-4D97-AF65-F5344CB8AC3E}">
        <p14:creationId xmlns:p14="http://schemas.microsoft.com/office/powerpoint/2010/main" val="810125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Mechanical computers</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Content Placeholder 5" descr="Napier's bones (1600s)&#10;&#10; Napier's bones is a manually-operated calculating device created&#10;by John Napier of Merchiston f..."/>
          <p:cNvPicPr>
            <a:picLocks noGrp="1" noChangeAspect="1" noChangeArrowheads="1"/>
          </p:cNvPicPr>
          <p:nvPr>
            <p:ph idx="1"/>
          </p:nvPr>
        </p:nvPicPr>
        <p:blipFill>
          <a:blip r:embed="rId2"/>
          <a:srcRect/>
          <a:stretch>
            <a:fillRect/>
          </a:stretch>
        </p:blipFill>
        <p:spPr bwMode="auto">
          <a:xfrm>
            <a:off x="2534857" y="1285025"/>
            <a:ext cx="6840164" cy="5135484"/>
          </a:xfrm>
          <a:prstGeom prst="rect">
            <a:avLst/>
          </a:prstGeom>
          <a:noFill/>
        </p:spPr>
      </p:pic>
    </p:spTree>
    <p:extLst>
      <p:ext uri="{BB962C8B-B14F-4D97-AF65-F5344CB8AC3E}">
        <p14:creationId xmlns:p14="http://schemas.microsoft.com/office/powerpoint/2010/main" val="1601853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Mechanical computers</a:t>
            </a:r>
            <a:endParaRPr lang="en-US" dirty="0"/>
          </a:p>
        </p:txBody>
      </p:sp>
      <p:sp>
        <p:nvSpPr>
          <p:cNvPr id="3" name="Content Placeholder 2"/>
          <p:cNvSpPr>
            <a:spLocks noGrp="1"/>
          </p:cNvSpPr>
          <p:nvPr>
            <p:ph idx="1"/>
          </p:nvPr>
        </p:nvSpPr>
        <p:spPr/>
        <p:txBody>
          <a:bodyPr/>
          <a:lstStyle/>
          <a:p>
            <a:r>
              <a:rPr lang="en-US" dirty="0" smtClean="0"/>
              <a:t>Abacuses Around the world</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467 Roman Abacus Images, Stock Photos, 3D objects, &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16284"/>
          <a:stretch/>
        </p:blipFill>
        <p:spPr bwMode="auto">
          <a:xfrm>
            <a:off x="2928394" y="2089949"/>
            <a:ext cx="6415237" cy="435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386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p>
        </p:txBody>
      </p:sp>
      <p:pic>
        <p:nvPicPr>
          <p:cNvPr id="7" name="Content Placeholder 6"/>
          <p:cNvPicPr>
            <a:picLocks noGrp="1" noChangeAspect="1"/>
          </p:cNvPicPr>
          <p:nvPr>
            <p:ph idx="1"/>
          </p:nvPr>
        </p:nvPicPr>
        <p:blipFill>
          <a:blip r:embed="rId2"/>
          <a:stretch>
            <a:fillRect/>
          </a:stretch>
        </p:blipFill>
        <p:spPr>
          <a:xfrm>
            <a:off x="2367429" y="1505601"/>
            <a:ext cx="7290487" cy="4710896"/>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15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647500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212873" y="1250066"/>
            <a:ext cx="7858191" cy="5116010"/>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16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565245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p>
        </p:txBody>
      </p:sp>
      <p:sp>
        <p:nvSpPr>
          <p:cNvPr id="4" name="Slide Number Placeholder 3"/>
          <p:cNvSpPr>
            <a:spLocks noGrp="1"/>
          </p:cNvSpPr>
          <p:nvPr>
            <p:ph type="sldNum" sz="quarter" idx="12"/>
          </p:nvPr>
        </p:nvSpPr>
        <p:spPr/>
        <p:txBody>
          <a:bodyPr/>
          <a:lstStyle/>
          <a:p>
            <a:fld id="{8330CF0F-2992-4812-A2BD-C038BC9AA5D1}" type="slidenum">
              <a:rPr lang="en-US" smtClean="0"/>
              <a:pPr/>
              <a:t>17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3074" name="Picture 2" descr="Blaise Pascal: Famous French Mathematician | by Vedic Math School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914" y="1329209"/>
            <a:ext cx="4573643" cy="25755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scaline - Wikimedia Comm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163999" y="1329209"/>
            <a:ext cx="4680226" cy="256472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a:spLocks noGrp="1"/>
          </p:cNvSpPr>
          <p:nvPr>
            <p:ph idx="1"/>
          </p:nvPr>
        </p:nvSpPr>
        <p:spPr>
          <a:xfrm>
            <a:off x="956883" y="4096404"/>
            <a:ext cx="10388601" cy="3827444"/>
          </a:xfrm>
        </p:spPr>
        <p:txBody>
          <a:bodyPr/>
          <a:lstStyle/>
          <a:p>
            <a:pPr marL="0" indent="0">
              <a:buNone/>
            </a:pPr>
            <a:r>
              <a:rPr lang="en-US" altLang="en-US" dirty="0"/>
              <a:t>This famous French philosopher and mathematician invented the first digital calculator to help his father with his work collecting taxes.  He worked on it for three years between 1642 and 1645.  The device, called the </a:t>
            </a:r>
            <a:r>
              <a:rPr lang="en-US" altLang="en-US" b="1" dirty="0" err="1">
                <a:solidFill>
                  <a:srgbClr val="00B0F0"/>
                </a:solidFill>
              </a:rPr>
              <a:t>Pascaline</a:t>
            </a:r>
            <a:r>
              <a:rPr lang="en-US" altLang="en-US" dirty="0"/>
              <a:t>, resembled a mechanical calculator of the 1940's.  It could add and subtract by the simple rotation of dials on the machine’s face.</a:t>
            </a:r>
          </a:p>
          <a:p>
            <a:endParaRPr lang="en-US" dirty="0"/>
          </a:p>
        </p:txBody>
      </p:sp>
    </p:spTree>
    <p:extLst>
      <p:ext uri="{BB962C8B-B14F-4D97-AF65-F5344CB8AC3E}">
        <p14:creationId xmlns:p14="http://schemas.microsoft.com/office/powerpoint/2010/main" val="2449479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510914" y="1527858"/>
            <a:ext cx="7497380" cy="4907666"/>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18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439367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pPr marL="0" indent="0">
              <a:buNone/>
            </a:pPr>
            <a:r>
              <a:rPr lang="en-US" dirty="0">
                <a:effectLst>
                  <a:outerShdw blurRad="38100" dist="38100" dir="2700000" algn="tl">
                    <a:srgbClr val="000000"/>
                  </a:outerShdw>
                </a:effectLst>
              </a:rPr>
              <a:t>Gottfried Wilhelm von </a:t>
            </a:r>
            <a:r>
              <a:rPr lang="en-US" dirty="0" smtClean="0">
                <a:effectLst>
                  <a:outerShdw blurRad="38100" dist="38100" dir="2700000" algn="tl">
                    <a:srgbClr val="000000"/>
                  </a:outerShdw>
                </a:effectLst>
              </a:rPr>
              <a:t>Leibnitz’s Stepped </a:t>
            </a:r>
            <a:r>
              <a:rPr lang="en-US" dirty="0">
                <a:effectLst>
                  <a:outerShdw blurRad="38100" dist="38100" dir="2700000" algn="tl">
                    <a:srgbClr val="000000"/>
                  </a:outerShdw>
                </a:effectLst>
              </a:rPr>
              <a:t>Reckoner (1674</a:t>
            </a:r>
            <a:r>
              <a:rPr lang="en-US" dirty="0" smtClean="0">
                <a:effectLst>
                  <a:outerShdw blurRad="38100" dist="38100" dir="2700000" algn="tl">
                    <a:srgbClr val="000000"/>
                  </a:outerShdw>
                </a:effectLst>
              </a:rPr>
              <a:t>)</a:t>
            </a:r>
          </a:p>
          <a:p>
            <a:pPr marL="0" indent="0" algn="just">
              <a:buNone/>
            </a:pPr>
            <a:r>
              <a:rPr lang="en-US" altLang="en-US" sz="2000" dirty="0"/>
              <a:t>Leibnitz’s Stepped Reckoner could not only add and subtract, but multiply and divide as well.  Interesting thing about the Stepped Reckoner is that Leibnitz’s design was way ahead of his time.  A working model of the machine didn’t appear till 1791, long after the inventor was dead and gone.</a:t>
            </a: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19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4" descr="leibn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907" y="3316367"/>
            <a:ext cx="2712334" cy="320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Leibniz's Stepped Reckoner, and a clock for the next 10,000 years - 3  Quarks Dai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913" y="3455263"/>
            <a:ext cx="476250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948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dirty="0"/>
              <a:t>Definition of </a:t>
            </a:r>
            <a:r>
              <a:rPr lang="en-US" dirty="0" smtClean="0"/>
              <a:t>computer</a:t>
            </a:r>
          </a:p>
          <a:p>
            <a:pPr marL="457200" indent="-457200">
              <a:buFont typeface="+mj-lt"/>
              <a:buAutoNum type="arabicPeriod"/>
            </a:pPr>
            <a:r>
              <a:rPr lang="en-US" dirty="0" smtClean="0"/>
              <a:t>Earliest computer</a:t>
            </a:r>
          </a:p>
          <a:p>
            <a:pPr marL="457200" indent="-457200">
              <a:buFont typeface="+mj-lt"/>
              <a:buAutoNum type="arabicPeriod"/>
            </a:pPr>
            <a:r>
              <a:rPr lang="en-US" dirty="0" smtClean="0"/>
              <a:t>Computer History</a:t>
            </a:r>
          </a:p>
          <a:p>
            <a:pPr marL="457200" indent="-457200">
              <a:buFont typeface="+mj-lt"/>
              <a:buAutoNum type="arabicPeriod"/>
            </a:pPr>
            <a:r>
              <a:rPr lang="en-US" dirty="0" smtClean="0"/>
              <a:t>Computer </a:t>
            </a:r>
            <a:r>
              <a:rPr lang="en-US" dirty="0"/>
              <a:t>Generations</a:t>
            </a:r>
          </a:p>
        </p:txBody>
      </p:sp>
      <p:sp>
        <p:nvSpPr>
          <p:cNvPr id="4" name="Slide Number Placeholder 3"/>
          <p:cNvSpPr>
            <a:spLocks noGrp="1"/>
          </p:cNvSpPr>
          <p:nvPr>
            <p:ph type="sldNum" sz="quarter" idx="12"/>
          </p:nvPr>
        </p:nvSpPr>
        <p:spPr/>
        <p:txBody>
          <a:bodyPr/>
          <a:lstStyle/>
          <a:p>
            <a:fld id="{8330CF0F-2992-4812-A2BD-C038BC9AA5D1}" type="slidenum">
              <a:rPr lang="en-US" smtClean="0"/>
              <a:pPr/>
              <a:t>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7713722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466143" y="1504708"/>
            <a:ext cx="7319899" cy="4896091"/>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20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86905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a:xfrm>
            <a:off x="998958" y="1341160"/>
            <a:ext cx="10388601" cy="4940317"/>
          </a:xfrm>
        </p:spPr>
        <p:txBody>
          <a:bodyPr/>
          <a:lstStyle/>
          <a:p>
            <a:r>
              <a:rPr lang="en-US" dirty="0">
                <a:effectLst>
                  <a:outerShdw blurRad="38100" dist="38100" dir="2700000" algn="tl">
                    <a:srgbClr val="000000"/>
                  </a:outerShdw>
                </a:effectLst>
              </a:rPr>
              <a:t>Joseph-Marie Jacquard and his punched card controlled looms (1804)</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21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graphicFrame>
        <p:nvGraphicFramePr>
          <p:cNvPr id="6" name="Object 1028"/>
          <p:cNvGraphicFramePr>
            <a:graphicFrameLocks noChangeAspect="1"/>
          </p:cNvGraphicFramePr>
          <p:nvPr>
            <p:extLst>
              <p:ext uri="{D42A27DB-BD31-4B8C-83A1-F6EECF244321}">
                <p14:modId xmlns:p14="http://schemas.microsoft.com/office/powerpoint/2010/main" val="2671061060"/>
              </p:ext>
            </p:extLst>
          </p:nvPr>
        </p:nvGraphicFramePr>
        <p:xfrm>
          <a:off x="3592602" y="2043875"/>
          <a:ext cx="3141694" cy="4237602"/>
        </p:xfrm>
        <a:graphic>
          <a:graphicData uri="http://schemas.openxmlformats.org/presentationml/2006/ole">
            <mc:AlternateContent xmlns:mc="http://schemas.openxmlformats.org/markup-compatibility/2006">
              <mc:Choice xmlns:v="urn:schemas-microsoft-com:vml" Requires="v">
                <p:oleObj spid="_x0000_s5132" name="Photo Editor Photo" r:id="rId4" imgW="1886213" imgH="2542857" progId="MSPhotoEd.3">
                  <p:embed/>
                </p:oleObj>
              </mc:Choice>
              <mc:Fallback>
                <p:oleObj name="Photo Editor Photo" r:id="rId4" imgW="1886213" imgH="2542857" progId="MSPhotoEd.3">
                  <p:embed/>
                  <p:pic>
                    <p:nvPicPr>
                      <p:cNvPr id="1026"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602" y="2043875"/>
                        <a:ext cx="3141694" cy="4237602"/>
                      </a:xfrm>
                      <a:prstGeom prst="rect">
                        <a:avLst/>
                      </a:prstGeom>
                      <a:noFill/>
                      <a:ln>
                        <a:noFill/>
                      </a:ln>
                      <a:effectLst/>
                      <a:extLst/>
                    </p:spPr>
                  </p:pic>
                </p:oleObj>
              </mc:Fallback>
            </mc:AlternateContent>
          </a:graphicData>
        </a:graphic>
      </p:graphicFrame>
      <p:pic>
        <p:nvPicPr>
          <p:cNvPr id="7" name="Picture 1029" descr="Jacquardloom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5565" y="2045052"/>
            <a:ext cx="3811796" cy="425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Joseph Marie Jacquard - Complete Biography, History and Inventions -  History-Compu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589" y="2574634"/>
            <a:ext cx="2047152" cy="285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813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pPr marL="0" indent="0">
              <a:buNone/>
            </a:pPr>
            <a:r>
              <a:rPr lang="en-US" b="1" dirty="0"/>
              <a:t>Preparing the cards with the pattern for the cloth to be woven</a:t>
            </a:r>
          </a:p>
        </p:txBody>
      </p:sp>
      <p:sp>
        <p:nvSpPr>
          <p:cNvPr id="4" name="Slide Number Placeholder 3"/>
          <p:cNvSpPr>
            <a:spLocks noGrp="1"/>
          </p:cNvSpPr>
          <p:nvPr>
            <p:ph type="sldNum" sz="quarter" idx="12"/>
          </p:nvPr>
        </p:nvSpPr>
        <p:spPr/>
        <p:txBody>
          <a:bodyPr/>
          <a:lstStyle/>
          <a:p>
            <a:fld id="{8330CF0F-2992-4812-A2BD-C038BC9AA5D1}" type="slidenum">
              <a:rPr lang="en-US" smtClean="0"/>
              <a:pPr/>
              <a:t>22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3" descr="jacquard_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166" y="1940833"/>
            <a:ext cx="3294830" cy="43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jacquardl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884" y="1940833"/>
            <a:ext cx="3373056" cy="43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96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269309" y="1458410"/>
            <a:ext cx="7729192" cy="5000263"/>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23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819421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ctr" eaLnBrk="1" hangingPunct="1">
              <a:defRPr/>
            </a:pPr>
            <a:r>
              <a:rPr lang="en-US" sz="4000">
                <a:effectLst>
                  <a:outerShdw blurRad="38100" dist="38100" dir="2700000" algn="tl">
                    <a:srgbClr val="000000"/>
                  </a:outerShdw>
                </a:effectLst>
              </a:rPr>
              <a:t>Charles Babbage (1791-1871)</a:t>
            </a:r>
            <a:br>
              <a:rPr lang="en-US" sz="4000">
                <a:effectLst>
                  <a:outerShdw blurRad="38100" dist="38100" dir="2700000" algn="tl">
                    <a:srgbClr val="000000"/>
                  </a:outerShdw>
                </a:effectLst>
              </a:rPr>
            </a:br>
            <a:r>
              <a:rPr lang="en-US" sz="4000">
                <a:effectLst>
                  <a:outerShdw blurRad="38100" dist="38100" dir="2700000" algn="tl">
                    <a:srgbClr val="000000"/>
                  </a:outerShdw>
                </a:effectLst>
              </a:rPr>
              <a:t>The Father of Computers</a:t>
            </a:r>
          </a:p>
        </p:txBody>
      </p:sp>
      <p:pic>
        <p:nvPicPr>
          <p:cNvPr id="14339" name="Picture 3" descr="Babbage MS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905001"/>
            <a:ext cx="54102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270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213055" y="1342662"/>
            <a:ext cx="7555977" cy="5040141"/>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25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351667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pPr marL="0" indent="0">
              <a:buNone/>
            </a:pPr>
            <a:r>
              <a:rPr lang="en-US" dirty="0">
                <a:effectLst>
                  <a:outerShdw blurRad="38100" dist="38100" dir="2700000" algn="tl">
                    <a:srgbClr val="000000"/>
                  </a:outerShdw>
                </a:effectLst>
              </a:rPr>
              <a:t>Charles Babbage’s Difference Engine</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26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4" descr="DE_piece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759" y="2946102"/>
            <a:ext cx="4229260" cy="330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DifferenceEn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941" y="2071623"/>
            <a:ext cx="3418096" cy="41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3448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27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Ada Lovelace(1840s)&#10;&#10; Ada Lovelace, world's first computer programmer,&#10;provided the first algorithm intended to be proce..."/>
          <p:cNvPicPr>
            <a:picLocks noChangeAspect="1" noChangeArrowheads="1"/>
          </p:cNvPicPr>
          <p:nvPr/>
        </p:nvPicPr>
        <p:blipFill>
          <a:blip r:embed="rId2"/>
          <a:srcRect/>
          <a:stretch>
            <a:fillRect/>
          </a:stretch>
        </p:blipFill>
        <p:spPr bwMode="auto">
          <a:xfrm>
            <a:off x="2951544" y="1494013"/>
            <a:ext cx="6595640" cy="4951900"/>
          </a:xfrm>
          <a:prstGeom prst="rect">
            <a:avLst/>
          </a:prstGeom>
          <a:noFill/>
        </p:spPr>
      </p:pic>
    </p:spTree>
    <p:extLst>
      <p:ext uri="{BB962C8B-B14F-4D97-AF65-F5344CB8AC3E}">
        <p14:creationId xmlns:p14="http://schemas.microsoft.com/office/powerpoint/2010/main" val="3558200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pPr marL="0" indent="0">
              <a:buNone/>
            </a:pPr>
            <a:r>
              <a:rPr lang="en-US" dirty="0" smtClean="0">
                <a:effectLst>
                  <a:outerShdw blurRad="38100" dist="38100" dir="2700000" algn="tl">
                    <a:srgbClr val="000000"/>
                  </a:outerShdw>
                </a:effectLst>
              </a:rPr>
              <a:t>Charles </a:t>
            </a:r>
            <a:r>
              <a:rPr lang="en-US" dirty="0">
                <a:effectLst>
                  <a:outerShdw blurRad="38100" dist="38100" dir="2700000" algn="tl">
                    <a:srgbClr val="000000"/>
                  </a:outerShdw>
                </a:effectLst>
              </a:rPr>
              <a:t>Babbage’s Analytical </a:t>
            </a:r>
            <a:r>
              <a:rPr lang="en-US" dirty="0" smtClean="0">
                <a:effectLst>
                  <a:outerShdw blurRad="38100" dist="38100" dir="2700000" algn="tl">
                    <a:srgbClr val="000000"/>
                  </a:outerShdw>
                </a:effectLst>
              </a:rPr>
              <a:t>Engine</a:t>
            </a:r>
          </a:p>
          <a:p>
            <a:pPr marL="0" indent="0">
              <a:buNone/>
            </a:pPr>
            <a:r>
              <a:rPr lang="en-US" altLang="en-US" sz="1800" dirty="0"/>
              <a:t>Beautiful…..  The Science Museum in South Kensington, London, England has an impressive display of Babbage’s work which can also be researched on the web at http://www.sciencemuseum.org.uk/.</a:t>
            </a: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28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3" descr="diff_a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547" y="2762748"/>
            <a:ext cx="4519111" cy="384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589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1681083" y="1365813"/>
            <a:ext cx="8542407" cy="4977114"/>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29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6097569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lstStyle/>
          <a:p>
            <a:pPr algn="just">
              <a:lnSpc>
                <a:spcPct val="150000"/>
              </a:lnSpc>
            </a:pPr>
            <a:r>
              <a:rPr lang="en-US" dirty="0" smtClean="0">
                <a:latin typeface="Tw Cen MT" panose="020B0602020104020603" pitchFamily="34" charset="0"/>
              </a:rPr>
              <a:t>To </a:t>
            </a:r>
            <a:r>
              <a:rPr lang="en-US" dirty="0">
                <a:latin typeface="Tw Cen MT" panose="020B0602020104020603" pitchFamily="34" charset="0"/>
              </a:rPr>
              <a:t>know the evolution of computers</a:t>
            </a:r>
            <a:r>
              <a:rPr lang="en-US" dirty="0" smtClean="0">
                <a:latin typeface="Tw Cen MT" panose="020B0602020104020603" pitchFamily="34" charset="0"/>
              </a:rPr>
              <a:t>.</a:t>
            </a:r>
          </a:p>
          <a:p>
            <a:pPr algn="just">
              <a:lnSpc>
                <a:spcPct val="150000"/>
              </a:lnSpc>
            </a:pPr>
            <a:r>
              <a:rPr lang="en-US" dirty="0">
                <a:latin typeface="Tw Cen MT" panose="020B0602020104020603" pitchFamily="34" charset="0"/>
              </a:rPr>
              <a:t>To know the early computing devices and their Inventors.</a:t>
            </a:r>
          </a:p>
          <a:p>
            <a:pPr algn="just">
              <a:lnSpc>
                <a:spcPct val="150000"/>
              </a:lnSpc>
            </a:pPr>
            <a:r>
              <a:rPr lang="en-US" dirty="0" smtClean="0">
                <a:latin typeface="Tw Cen MT" panose="020B0602020104020603" pitchFamily="34" charset="0"/>
              </a:rPr>
              <a:t>To </a:t>
            </a:r>
            <a:r>
              <a:rPr lang="en-US" dirty="0">
                <a:latin typeface="Tw Cen MT" panose="020B0602020104020603" pitchFamily="34" charset="0"/>
              </a:rPr>
              <a:t>know the five generations and their characteristics</a:t>
            </a:r>
            <a:r>
              <a:rPr lang="en-US" dirty="0" smtClean="0">
                <a:latin typeface="Tw Cen MT" panose="020B0602020104020603" pitchFamily="34" charset="0"/>
              </a:rPr>
              <a:t>.</a:t>
            </a:r>
          </a:p>
          <a:p>
            <a:pPr algn="just">
              <a:lnSpc>
                <a:spcPct val="150000"/>
              </a:lnSpc>
            </a:pPr>
            <a:r>
              <a:rPr lang="en-US" dirty="0" smtClean="0">
                <a:latin typeface="Tw Cen MT" panose="020B0602020104020603" pitchFamily="34" charset="0"/>
              </a:rPr>
              <a:t>To know Different types of Computers</a:t>
            </a:r>
            <a:endParaRPr lang="en-US" dirty="0">
              <a:latin typeface="Tw Cen MT" panose="020B0602020104020603" pitchFamily="34" charset="0"/>
            </a:endParaRPr>
          </a:p>
        </p:txBody>
      </p:sp>
      <p:sp>
        <p:nvSpPr>
          <p:cNvPr id="4" name="Slide Number Placeholder 3"/>
          <p:cNvSpPr>
            <a:spLocks noGrp="1"/>
          </p:cNvSpPr>
          <p:nvPr>
            <p:ph type="sldNum" sz="quarter" idx="12"/>
          </p:nvPr>
        </p:nvSpPr>
        <p:spPr/>
        <p:txBody>
          <a:bodyPr/>
          <a:lstStyle/>
          <a:p>
            <a:fld id="{8330CF0F-2992-4812-A2BD-C038BC9AA5D1}" type="slidenum">
              <a:rPr lang="en-US" smtClean="0"/>
              <a:pPr/>
              <a:t>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7031680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30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Boolean logic(1850s)&#10;&#10; George Boole developed Boolean logic which would&#10;later be used in the design of computer circuitr..."/>
          <p:cNvPicPr>
            <a:picLocks noChangeAspect="1" noChangeArrowheads="1"/>
          </p:cNvPicPr>
          <p:nvPr/>
        </p:nvPicPr>
        <p:blipFill>
          <a:blip r:embed="rId3"/>
          <a:srcRect/>
          <a:stretch>
            <a:fillRect/>
          </a:stretch>
        </p:blipFill>
        <p:spPr bwMode="auto">
          <a:xfrm>
            <a:off x="4394338" y="1290029"/>
            <a:ext cx="6867335" cy="5155884"/>
          </a:xfrm>
          <a:prstGeom prst="rect">
            <a:avLst/>
          </a:prstGeom>
          <a:noFill/>
        </p:spPr>
      </p:pic>
      <p:pic>
        <p:nvPicPr>
          <p:cNvPr id="7172" name="Picture 4" descr="Ada Lovelace - Simple English Wikipedia, the free encyclopedia"/>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377375" y="1766964"/>
            <a:ext cx="2924836" cy="420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51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062841" y="1400537"/>
            <a:ext cx="8085370" cy="5081286"/>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31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337593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Mechanical computers</a:t>
            </a:r>
            <a:endParaRPr lang="en-US" dirty="0"/>
          </a:p>
        </p:txBody>
      </p:sp>
      <p:pic>
        <p:nvPicPr>
          <p:cNvPr id="6" name="Content Placeholder 5"/>
          <p:cNvPicPr>
            <a:picLocks noGrp="1" noChangeAspect="1"/>
          </p:cNvPicPr>
          <p:nvPr>
            <p:ph idx="1"/>
          </p:nvPr>
        </p:nvPicPr>
        <p:blipFill>
          <a:blip r:embed="rId2"/>
          <a:stretch>
            <a:fillRect/>
          </a:stretch>
        </p:blipFill>
        <p:spPr>
          <a:xfrm>
            <a:off x="2319045" y="1446835"/>
            <a:ext cx="7542696" cy="4965539"/>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32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8458740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solidFill>
                <a:srgbClr val="002060"/>
              </a:solidFill>
            </a:endParaRPr>
          </a:p>
        </p:txBody>
      </p:sp>
      <p:sp>
        <p:nvSpPr>
          <p:cNvPr id="3" name="Content Placeholder 2"/>
          <p:cNvSpPr>
            <a:spLocks noGrp="1"/>
          </p:cNvSpPr>
          <p:nvPr>
            <p:ph idx="1"/>
          </p:nvPr>
        </p:nvSpPr>
        <p:spPr/>
        <p:txBody>
          <a:bodyPr/>
          <a:lstStyle/>
          <a:p>
            <a:pPr marL="0" indent="0" algn="ctr">
              <a:buNone/>
              <a:defRPr/>
            </a:pPr>
            <a:r>
              <a:rPr lang="en-US" sz="2800" dirty="0">
                <a:solidFill>
                  <a:schemeClr val="tx2"/>
                </a:solidFill>
                <a:latin typeface="Britannic Bold" pitchFamily="34" charset="0"/>
              </a:rPr>
              <a:t>From</a:t>
            </a:r>
          </a:p>
          <a:p>
            <a:pPr marL="0" indent="0" algn="ctr">
              <a:buNone/>
              <a:defRPr/>
            </a:pPr>
            <a:r>
              <a:rPr lang="en-US" sz="2800" dirty="0">
                <a:solidFill>
                  <a:schemeClr val="tx2"/>
                </a:solidFill>
                <a:latin typeface="Britannic Bold" pitchFamily="34" charset="0"/>
              </a:rPr>
              <a:t>Herman Hollerith’s</a:t>
            </a:r>
          </a:p>
          <a:p>
            <a:pPr marL="0" indent="0" algn="ctr">
              <a:buNone/>
              <a:defRPr/>
            </a:pPr>
            <a:r>
              <a:rPr lang="en-US" sz="2800" dirty="0">
                <a:solidFill>
                  <a:schemeClr val="tx2"/>
                </a:solidFill>
                <a:latin typeface="Britannic Bold" pitchFamily="34" charset="0"/>
              </a:rPr>
              <a:t>1890</a:t>
            </a:r>
          </a:p>
          <a:p>
            <a:pPr marL="0" indent="0" algn="ctr">
              <a:buNone/>
              <a:defRPr/>
            </a:pPr>
            <a:r>
              <a:rPr lang="en-US" sz="2800" dirty="0">
                <a:solidFill>
                  <a:schemeClr val="tx2"/>
                </a:solidFill>
                <a:latin typeface="Britannic Bold" pitchFamily="34" charset="0"/>
              </a:rPr>
              <a:t>Census Counting Machine</a:t>
            </a:r>
          </a:p>
          <a:p>
            <a:pPr marL="0" indent="0" algn="ctr">
              <a:buNone/>
              <a:defRPr/>
            </a:pPr>
            <a:r>
              <a:rPr lang="en-US" sz="2800" dirty="0">
                <a:solidFill>
                  <a:schemeClr val="tx2"/>
                </a:solidFill>
                <a:latin typeface="Britannic Bold" pitchFamily="34" charset="0"/>
              </a:rPr>
              <a:t>to </a:t>
            </a:r>
          </a:p>
          <a:p>
            <a:pPr marL="0" indent="0" algn="ctr">
              <a:buNone/>
              <a:defRPr/>
            </a:pPr>
            <a:r>
              <a:rPr lang="en-US" sz="2800" dirty="0">
                <a:solidFill>
                  <a:schemeClr val="tx2"/>
                </a:solidFill>
                <a:latin typeface="Britannic Bold" pitchFamily="34" charset="0"/>
              </a:rPr>
              <a:t>Howard Aiken</a:t>
            </a:r>
          </a:p>
          <a:p>
            <a:pPr marL="0" indent="0" algn="ctr">
              <a:buNone/>
              <a:defRPr/>
            </a:pPr>
            <a:r>
              <a:rPr lang="en-US" sz="2800" dirty="0">
                <a:solidFill>
                  <a:schemeClr val="tx2"/>
                </a:solidFill>
                <a:latin typeface="Britannic Bold" pitchFamily="34" charset="0"/>
              </a:rPr>
              <a:t>and the Harvard Mark I (1944)</a:t>
            </a: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660046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p>
        </p:txBody>
      </p:sp>
      <p:sp>
        <p:nvSpPr>
          <p:cNvPr id="3" name="Content Placeholder 2"/>
          <p:cNvSpPr>
            <a:spLocks noGrp="1"/>
          </p:cNvSpPr>
          <p:nvPr>
            <p:ph idx="1"/>
          </p:nvPr>
        </p:nvSpPr>
        <p:spPr/>
        <p:txBody>
          <a:bodyPr/>
          <a:lstStyle/>
          <a:p>
            <a:pPr marL="0" indent="0">
              <a:buNone/>
            </a:pPr>
            <a:r>
              <a:rPr lang="en-US" dirty="0">
                <a:effectLst>
                  <a:outerShdw blurRad="38100" dist="38100" dir="2700000" algn="tl">
                    <a:srgbClr val="000000"/>
                  </a:outerShdw>
                </a:effectLst>
              </a:rPr>
              <a:t>Herman Hollerith and </a:t>
            </a:r>
            <a:r>
              <a:rPr lang="en-US" dirty="0" smtClean="0">
                <a:effectLst>
                  <a:outerShdw blurRad="38100" dist="38100" dir="2700000" algn="tl">
                    <a:srgbClr val="000000"/>
                  </a:outerShdw>
                </a:effectLst>
              </a:rPr>
              <a:t>his Census </a:t>
            </a:r>
            <a:r>
              <a:rPr lang="en-US" dirty="0">
                <a:effectLst>
                  <a:outerShdw blurRad="38100" dist="38100" dir="2700000" algn="tl">
                    <a:srgbClr val="000000"/>
                  </a:outerShdw>
                </a:effectLst>
              </a:rPr>
              <a:t>Tabulating Machine (1884)</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3" descr="hollerith_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117" y="2303362"/>
            <a:ext cx="3090966" cy="408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erman Holleri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326" y="2303362"/>
            <a:ext cx="3029148" cy="408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195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p>
        </p:txBody>
      </p:sp>
      <p:sp>
        <p:nvSpPr>
          <p:cNvPr id="3" name="Content Placeholder 2"/>
          <p:cNvSpPr>
            <a:spLocks noGrp="1"/>
          </p:cNvSpPr>
          <p:nvPr>
            <p:ph idx="1"/>
          </p:nvPr>
        </p:nvSpPr>
        <p:spPr/>
        <p:txBody>
          <a:bodyPr/>
          <a:lstStyle/>
          <a:p>
            <a:pPr marL="0" indent="0">
              <a:buNone/>
            </a:pPr>
            <a:r>
              <a:rPr lang="en-US" dirty="0">
                <a:effectLst>
                  <a:outerShdw blurRad="38100" dist="38100" dir="2700000" algn="tl">
                    <a:srgbClr val="000000"/>
                  </a:outerShdw>
                </a:effectLst>
              </a:rPr>
              <a:t>A closer look at the Census Tabulating Machine</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4" descr="Census Counting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22" y="1988153"/>
            <a:ext cx="6788552" cy="445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066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GB" altLang="en-US" b="1" dirty="0"/>
              <a:t>Konrad </a:t>
            </a:r>
            <a:r>
              <a:rPr lang="en-GB" altLang="en-US" b="1" dirty="0" err="1"/>
              <a:t>Zuse</a:t>
            </a:r>
            <a:r>
              <a:rPr lang="en-GB" altLang="en-US" b="1" dirty="0"/>
              <a:t> – Z1 </a:t>
            </a:r>
            <a:r>
              <a:rPr lang="en-GB" altLang="en-US" b="1" dirty="0" smtClean="0"/>
              <a:t>Computer</a:t>
            </a:r>
          </a:p>
          <a:p>
            <a:pPr marL="0" indent="0">
              <a:buNone/>
            </a:pPr>
            <a:r>
              <a:rPr lang="en-GB" altLang="en-US" dirty="0"/>
              <a:t>First freely programmable computer, electro-mechanical punch tape control.</a:t>
            </a: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15" y="2724753"/>
            <a:ext cx="5089967" cy="3792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14614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p>
        </p:txBody>
      </p:sp>
      <p:pic>
        <p:nvPicPr>
          <p:cNvPr id="6" name="Content Placeholder 5"/>
          <p:cNvPicPr>
            <a:picLocks noGrp="1" noChangeAspect="1"/>
          </p:cNvPicPr>
          <p:nvPr>
            <p:ph idx="1"/>
          </p:nvPr>
        </p:nvPicPr>
        <p:blipFill>
          <a:blip r:embed="rId3"/>
          <a:stretch>
            <a:fillRect/>
          </a:stretch>
        </p:blipFill>
        <p:spPr>
          <a:xfrm>
            <a:off x="2117603" y="1446834"/>
            <a:ext cx="7919826" cy="4953965"/>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37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31869974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2"/>
          <p:cNvSpPr txBox="1">
            <a:spLocks noChangeArrowheads="1"/>
          </p:cNvSpPr>
          <p:nvPr/>
        </p:nvSpPr>
        <p:spPr>
          <a:xfrm>
            <a:off x="1684143" y="1259622"/>
            <a:ext cx="9067800" cy="19812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The IBM Automatic Sequence Controlled Calculator (ASCC) Computer was created by IBM for Harvard University, which called it the Mark I. First universal calculator.</a:t>
            </a:r>
            <a:endParaRPr lang="en-GB"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343" y="3012222"/>
            <a:ext cx="6985000" cy="349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32081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Electro-mechanical computers</a:t>
            </a:r>
            <a:endParaRPr lang="en-US" dirty="0"/>
          </a:p>
        </p:txBody>
      </p:sp>
      <p:sp>
        <p:nvSpPr>
          <p:cNvPr id="3" name="Content Placeholder 2"/>
          <p:cNvSpPr>
            <a:spLocks noGrp="1"/>
          </p:cNvSpPr>
          <p:nvPr>
            <p:ph idx="1"/>
          </p:nvPr>
        </p:nvSpPr>
        <p:spPr/>
        <p:txBody>
          <a:bodyPr/>
          <a:lstStyle/>
          <a:p>
            <a:pPr marL="0" indent="0">
              <a:buNone/>
            </a:pPr>
            <a:r>
              <a:rPr lang="en-US" dirty="0">
                <a:effectLst>
                  <a:outerShdw blurRad="38100" dist="38100" dir="2700000" algn="tl">
                    <a:srgbClr val="000000"/>
                  </a:outerShdw>
                </a:effectLst>
              </a:rPr>
              <a:t>The first computer </a:t>
            </a:r>
            <a:r>
              <a:rPr lang="en-US" dirty="0" smtClean="0">
                <a:effectLst>
                  <a:outerShdw blurRad="38100" dist="38100" dir="2700000" algn="tl">
                    <a:srgbClr val="000000"/>
                  </a:outerShdw>
                </a:effectLst>
              </a:rPr>
              <a:t>bug---</a:t>
            </a:r>
            <a:r>
              <a:rPr lang="en-US" altLang="en-US" dirty="0"/>
              <a:t>U.S. Rear Admiral Dr. Grace Murray Hopper</a:t>
            </a: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39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7" name="Picture 4" descr="Hopper_Fl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053" y="2561181"/>
            <a:ext cx="3852145" cy="256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First bu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822" y="2225308"/>
            <a:ext cx="6826608" cy="329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362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30840780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Electronic digital computers</a:t>
            </a:r>
          </a:p>
        </p:txBody>
      </p:sp>
      <p:sp>
        <p:nvSpPr>
          <p:cNvPr id="3" name="Content Placeholder 2"/>
          <p:cNvSpPr>
            <a:spLocks noGrp="1"/>
          </p:cNvSpPr>
          <p:nvPr>
            <p:ph idx="1"/>
          </p:nvPr>
        </p:nvSpPr>
        <p:spPr/>
        <p:txBody>
          <a:bodyPr/>
          <a:lstStyle/>
          <a:p>
            <a:pPr marL="0" indent="0" algn="ctr">
              <a:buNone/>
              <a:defRPr/>
            </a:pPr>
            <a:r>
              <a:rPr lang="en-US" sz="3200" b="1" dirty="0">
                <a:solidFill>
                  <a:schemeClr val="tx2"/>
                </a:solidFill>
                <a:latin typeface="Britannic Bold" pitchFamily="34" charset="0"/>
              </a:rPr>
              <a:t>From</a:t>
            </a:r>
          </a:p>
          <a:p>
            <a:pPr marL="0" indent="0" algn="ctr">
              <a:buNone/>
              <a:defRPr/>
            </a:pPr>
            <a:r>
              <a:rPr lang="en-US" sz="3200" b="1" dirty="0">
                <a:solidFill>
                  <a:schemeClr val="tx2"/>
                </a:solidFill>
                <a:latin typeface="Britannic Bold" pitchFamily="34" charset="0"/>
              </a:rPr>
              <a:t>John Vincent </a:t>
            </a:r>
            <a:r>
              <a:rPr lang="en-US" sz="3200" b="1" dirty="0" err="1">
                <a:solidFill>
                  <a:schemeClr val="tx2"/>
                </a:solidFill>
                <a:latin typeface="Britannic Bold" pitchFamily="34" charset="0"/>
              </a:rPr>
              <a:t>Atanasoff’s</a:t>
            </a:r>
            <a:endParaRPr lang="en-US" sz="3200" b="1" dirty="0">
              <a:solidFill>
                <a:schemeClr val="tx2"/>
              </a:solidFill>
              <a:latin typeface="Britannic Bold" pitchFamily="34" charset="0"/>
            </a:endParaRPr>
          </a:p>
          <a:p>
            <a:pPr marL="0" indent="0" algn="ctr">
              <a:buNone/>
              <a:defRPr/>
            </a:pPr>
            <a:r>
              <a:rPr lang="en-US" sz="3200" b="1" dirty="0">
                <a:solidFill>
                  <a:schemeClr val="tx2"/>
                </a:solidFill>
                <a:latin typeface="Britannic Bold" pitchFamily="34" charset="0"/>
              </a:rPr>
              <a:t>1939</a:t>
            </a:r>
          </a:p>
          <a:p>
            <a:pPr marL="0" indent="0" algn="ctr">
              <a:buNone/>
              <a:defRPr/>
            </a:pPr>
            <a:r>
              <a:rPr lang="en-US" sz="3200" b="1" dirty="0" err="1">
                <a:solidFill>
                  <a:schemeClr val="tx2"/>
                </a:solidFill>
                <a:latin typeface="Britannic Bold" pitchFamily="34" charset="0"/>
              </a:rPr>
              <a:t>Atanasoff</a:t>
            </a:r>
            <a:r>
              <a:rPr lang="en-US" sz="3200" b="1" dirty="0">
                <a:solidFill>
                  <a:schemeClr val="tx2"/>
                </a:solidFill>
                <a:latin typeface="Britannic Bold" pitchFamily="34" charset="0"/>
              </a:rPr>
              <a:t>-Berry Computer (ABC)</a:t>
            </a:r>
          </a:p>
          <a:p>
            <a:pPr marL="0" indent="0" algn="ctr">
              <a:buNone/>
              <a:defRPr/>
            </a:pPr>
            <a:r>
              <a:rPr lang="en-US" sz="3200" b="1" dirty="0">
                <a:solidFill>
                  <a:schemeClr val="tx2"/>
                </a:solidFill>
                <a:latin typeface="Britannic Bold" pitchFamily="34" charset="0"/>
              </a:rPr>
              <a:t>to </a:t>
            </a:r>
          </a:p>
          <a:p>
            <a:pPr marL="0" indent="0" algn="ctr">
              <a:buNone/>
              <a:defRPr/>
            </a:pPr>
            <a:r>
              <a:rPr lang="en-US" sz="3200" b="1" dirty="0">
                <a:solidFill>
                  <a:schemeClr val="tx2"/>
                </a:solidFill>
                <a:latin typeface="Britannic Bold" pitchFamily="34" charset="0"/>
              </a:rPr>
              <a:t>the present day</a:t>
            </a:r>
          </a:p>
          <a:p>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40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4023923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Electronic digital computers</a:t>
            </a:r>
            <a:endParaRPr lang="en-US" dirty="0"/>
          </a:p>
        </p:txBody>
      </p:sp>
      <p:sp>
        <p:nvSpPr>
          <p:cNvPr id="3" name="Content Placeholder 2"/>
          <p:cNvSpPr>
            <a:spLocks noGrp="1"/>
          </p:cNvSpPr>
          <p:nvPr>
            <p:ph idx="1"/>
          </p:nvPr>
        </p:nvSpPr>
        <p:spPr/>
        <p:txBody>
          <a:bodyPr/>
          <a:lstStyle/>
          <a:p>
            <a:pPr marL="0" indent="0">
              <a:buNone/>
            </a:pPr>
            <a:r>
              <a:rPr lang="en-US" dirty="0">
                <a:solidFill>
                  <a:srgbClr val="002060"/>
                </a:solidFill>
                <a:effectLst>
                  <a:outerShdw blurRad="38100" dist="38100" dir="2700000" algn="tl">
                    <a:srgbClr val="000000"/>
                  </a:outerShdw>
                </a:effectLst>
                <a:hlinkClick r:id="rId3"/>
              </a:rPr>
              <a:t>Alan </a:t>
            </a:r>
            <a:r>
              <a:rPr lang="en-US" dirty="0" smtClean="0">
                <a:solidFill>
                  <a:srgbClr val="002060"/>
                </a:solidFill>
                <a:effectLst>
                  <a:outerShdw blurRad="38100" dist="38100" dir="2700000" algn="tl">
                    <a:srgbClr val="000000"/>
                  </a:outerShdw>
                </a:effectLst>
                <a:hlinkClick r:id="rId3"/>
              </a:rPr>
              <a:t>Turing 1912-1954</a:t>
            </a:r>
            <a:endParaRPr lang="en-US" dirty="0" smtClean="0">
              <a:solidFill>
                <a:srgbClr val="002060"/>
              </a:solidFill>
              <a:effectLst>
                <a:outerShdw blurRad="38100" dist="38100" dir="2700000" algn="tl">
                  <a:srgbClr val="000000"/>
                </a:outerShdw>
              </a:effectLst>
            </a:endParaRPr>
          </a:p>
          <a:p>
            <a:pPr marL="0" indent="0">
              <a:buNone/>
            </a:pPr>
            <a:r>
              <a:rPr lang="en-US" altLang="en-US" dirty="0">
                <a:solidFill>
                  <a:srgbClr val="002060"/>
                </a:solidFill>
              </a:rPr>
              <a:t>The Turing </a:t>
            </a:r>
            <a:r>
              <a:rPr lang="en-US" altLang="en-US" dirty="0" smtClean="0">
                <a:solidFill>
                  <a:srgbClr val="002060"/>
                </a:solidFill>
              </a:rPr>
              <a:t>Machine Aka The </a:t>
            </a:r>
            <a:r>
              <a:rPr lang="en-US" altLang="en-US" dirty="0">
                <a:solidFill>
                  <a:srgbClr val="002060"/>
                </a:solidFill>
              </a:rPr>
              <a:t>Universal </a:t>
            </a:r>
            <a:r>
              <a:rPr lang="en-US" altLang="en-US" dirty="0" smtClean="0">
                <a:solidFill>
                  <a:srgbClr val="002060"/>
                </a:solidFill>
              </a:rPr>
              <a:t>Machine 1936</a:t>
            </a:r>
            <a:endParaRPr lang="en-US" altLang="en-US" dirty="0">
              <a:solidFill>
                <a:srgbClr val="002060"/>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41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3" descr="Tu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385" y="2554890"/>
            <a:ext cx="3205771" cy="389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0702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905000" y="685801"/>
            <a:ext cx="8458200" cy="608013"/>
          </a:xfrm>
        </p:spPr>
        <p:txBody>
          <a:bodyPr/>
          <a:lstStyle/>
          <a:p>
            <a:pPr algn="r" eaLnBrk="1" hangingPunct="1">
              <a:defRPr/>
            </a:pPr>
            <a:r>
              <a:rPr lang="en-US" smtClean="0">
                <a:effectLst>
                  <a:outerShdw blurRad="38100" dist="38100" dir="2700000" algn="tl">
                    <a:srgbClr val="000000"/>
                  </a:outerShdw>
                </a:effectLst>
                <a:hlinkClick r:id="rId3"/>
              </a:rPr>
              <a:t>John Vincent Atanasoff (1903-1995)</a:t>
            </a:r>
            <a:endParaRPr lang="en-US" smtClean="0">
              <a:effectLst>
                <a:outerShdw blurRad="38100" dist="38100" dir="2700000" algn="tl">
                  <a:srgbClr val="000000"/>
                </a:outerShdw>
              </a:effectLst>
            </a:endParaRPr>
          </a:p>
        </p:txBody>
      </p:sp>
      <p:pic>
        <p:nvPicPr>
          <p:cNvPr id="25603" name="Picture 3" descr="Atanaso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600200"/>
            <a:ext cx="3708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p:cNvSpPr txBox="1">
            <a:spLocks noChangeArrowheads="1"/>
          </p:cNvSpPr>
          <p:nvPr/>
        </p:nvSpPr>
        <p:spPr bwMode="auto">
          <a:xfrm>
            <a:off x="8137526" y="1946275"/>
            <a:ext cx="2073275"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800">
                <a:solidFill>
                  <a:schemeClr val="accent1"/>
                </a:solidFill>
              </a:rPr>
              <a:t>Physics Prof</a:t>
            </a:r>
          </a:p>
          <a:p>
            <a:pPr algn="ctr" eaLnBrk="1" hangingPunct="1"/>
            <a:r>
              <a:rPr lang="en-US" altLang="en-US" sz="2800">
                <a:solidFill>
                  <a:schemeClr val="accent1"/>
                </a:solidFill>
              </a:rPr>
              <a:t>At</a:t>
            </a:r>
          </a:p>
          <a:p>
            <a:pPr algn="ctr" eaLnBrk="1" hangingPunct="1"/>
            <a:r>
              <a:rPr lang="en-US" altLang="en-US" sz="2800">
                <a:solidFill>
                  <a:schemeClr val="accent1"/>
                </a:solidFill>
              </a:rPr>
              <a:t>Iowa State</a:t>
            </a:r>
          </a:p>
          <a:p>
            <a:pPr algn="ctr" eaLnBrk="1" hangingPunct="1"/>
            <a:r>
              <a:rPr lang="en-US" altLang="en-US" sz="2800">
                <a:solidFill>
                  <a:schemeClr val="accent1"/>
                </a:solidFill>
              </a:rPr>
              <a:t>University,</a:t>
            </a:r>
          </a:p>
          <a:p>
            <a:pPr algn="ctr" eaLnBrk="1" hangingPunct="1"/>
            <a:r>
              <a:rPr lang="en-US" altLang="en-US" sz="2800">
                <a:solidFill>
                  <a:schemeClr val="accent1"/>
                </a:solidFill>
              </a:rPr>
              <a:t>Ames, IA</a:t>
            </a:r>
          </a:p>
          <a:p>
            <a:pPr algn="ctr" eaLnBrk="1" hangingPunct="1"/>
            <a:endParaRPr lang="en-US" altLang="en-US" sz="2800">
              <a:solidFill>
                <a:schemeClr val="accent1"/>
              </a:solidFill>
            </a:endParaRPr>
          </a:p>
          <a:p>
            <a:pPr algn="ctr" eaLnBrk="1" hangingPunct="1"/>
            <a:endParaRPr lang="en-US" altLang="en-US" sz="2800">
              <a:solidFill>
                <a:schemeClr val="accent1"/>
              </a:solidFill>
            </a:endParaRPr>
          </a:p>
        </p:txBody>
      </p:sp>
    </p:spTree>
    <p:extLst>
      <p:ext uri="{BB962C8B-B14F-4D97-AF65-F5344CB8AC3E}">
        <p14:creationId xmlns:p14="http://schemas.microsoft.com/office/powerpoint/2010/main" val="815817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09800" y="685800"/>
            <a:ext cx="7772400" cy="838200"/>
          </a:xfrm>
        </p:spPr>
        <p:txBody>
          <a:bodyPr/>
          <a:lstStyle/>
          <a:p>
            <a:pPr algn="r" eaLnBrk="1" hangingPunct="1">
              <a:defRPr/>
            </a:pPr>
            <a:r>
              <a:rPr lang="en-US" smtClean="0">
                <a:effectLst>
                  <a:outerShdw blurRad="38100" dist="38100" dir="2700000" algn="tl">
                    <a:srgbClr val="000000"/>
                  </a:outerShdw>
                </a:effectLst>
                <a:hlinkClick r:id="rId3"/>
              </a:rPr>
              <a:t>Clifford Berry (1918-1963)</a:t>
            </a:r>
            <a:endParaRPr lang="en-US" smtClean="0">
              <a:effectLst>
                <a:outerShdw blurRad="38100" dist="38100" dir="2700000" algn="tl">
                  <a:srgbClr val="000000"/>
                </a:outerShdw>
              </a:effectLst>
            </a:endParaRPr>
          </a:p>
        </p:txBody>
      </p:sp>
      <p:pic>
        <p:nvPicPr>
          <p:cNvPr id="26627" name="Picture 3" descr="Ber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1" y="1752600"/>
            <a:ext cx="3344863"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4"/>
          <p:cNvSpPr txBox="1">
            <a:spLocks noChangeArrowheads="1"/>
          </p:cNvSpPr>
          <p:nvPr/>
        </p:nvSpPr>
        <p:spPr bwMode="auto">
          <a:xfrm>
            <a:off x="7724776" y="2124075"/>
            <a:ext cx="23971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800">
                <a:solidFill>
                  <a:schemeClr val="accent1"/>
                </a:solidFill>
              </a:rPr>
              <a:t>PhD student</a:t>
            </a:r>
          </a:p>
          <a:p>
            <a:pPr algn="ctr" eaLnBrk="1" hangingPunct="1"/>
            <a:r>
              <a:rPr lang="en-US" altLang="en-US" sz="2800">
                <a:solidFill>
                  <a:schemeClr val="accent1"/>
                </a:solidFill>
              </a:rPr>
              <a:t>of</a:t>
            </a:r>
          </a:p>
          <a:p>
            <a:pPr algn="ctr" eaLnBrk="1" hangingPunct="1"/>
            <a:r>
              <a:rPr lang="en-US" altLang="en-US" sz="2800">
                <a:solidFill>
                  <a:schemeClr val="accent1"/>
                </a:solidFill>
              </a:rPr>
              <a:t>Dr. Atanasoff’s</a:t>
            </a:r>
          </a:p>
        </p:txBody>
      </p:sp>
    </p:spTree>
    <p:extLst>
      <p:ext uri="{BB962C8B-B14F-4D97-AF65-F5344CB8AC3E}">
        <p14:creationId xmlns:p14="http://schemas.microsoft.com/office/powerpoint/2010/main" val="4240438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2060"/>
                </a:solidFill>
              </a:rPr>
              <a:t>Electronic digital computers</a:t>
            </a:r>
            <a:endParaRPr lang="en-US" dirty="0"/>
          </a:p>
        </p:txBody>
      </p:sp>
      <p:pic>
        <p:nvPicPr>
          <p:cNvPr id="6" name="Content Placeholder 5"/>
          <p:cNvPicPr>
            <a:picLocks noGrp="1" noChangeAspect="1"/>
          </p:cNvPicPr>
          <p:nvPr>
            <p:ph idx="1"/>
          </p:nvPr>
        </p:nvPicPr>
        <p:blipFill>
          <a:blip r:embed="rId2"/>
          <a:stretch>
            <a:fillRect/>
          </a:stretch>
        </p:blipFill>
        <p:spPr>
          <a:xfrm>
            <a:off x="2489928" y="1469985"/>
            <a:ext cx="7370973" cy="4988688"/>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44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1350327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828800" y="304800"/>
            <a:ext cx="8534400" cy="1371600"/>
          </a:xfrm>
        </p:spPr>
        <p:txBody>
          <a:bodyPr>
            <a:normAutofit fontScale="90000"/>
          </a:bodyPr>
          <a:lstStyle/>
          <a:p>
            <a:pPr algn="r" eaLnBrk="1" hangingPunct="1">
              <a:defRPr/>
            </a:pPr>
            <a:r>
              <a:rPr lang="en-US" sz="4000">
                <a:effectLst>
                  <a:outerShdw blurRad="38100" dist="38100" dir="2700000" algn="tl">
                    <a:srgbClr val="000000"/>
                  </a:outerShdw>
                </a:effectLst>
              </a:rPr>
              <a:t>1939</a:t>
            </a:r>
            <a:br>
              <a:rPr lang="en-US" sz="4000">
                <a:effectLst>
                  <a:outerShdw blurRad="38100" dist="38100" dir="2700000" algn="tl">
                    <a:srgbClr val="000000"/>
                  </a:outerShdw>
                </a:effectLst>
              </a:rPr>
            </a:br>
            <a:r>
              <a:rPr lang="en-US" sz="4000">
                <a:effectLst>
                  <a:outerShdw blurRad="38100" dist="38100" dir="2700000" algn="tl">
                    <a:srgbClr val="000000"/>
                  </a:outerShdw>
                </a:effectLst>
              </a:rPr>
              <a:t>The Atanasoff-Berry Computer (ABC)</a:t>
            </a:r>
          </a:p>
        </p:txBody>
      </p:sp>
      <p:pic>
        <p:nvPicPr>
          <p:cNvPr id="27651" name="Picture 3" descr="Atanasoff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28801"/>
            <a:ext cx="48006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AB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828801"/>
            <a:ext cx="46482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5"/>
          <p:cNvSpPr txBox="1">
            <a:spLocks noChangeArrowheads="1"/>
          </p:cNvSpPr>
          <p:nvPr/>
        </p:nvSpPr>
        <p:spPr bwMode="auto">
          <a:xfrm>
            <a:off x="2286000" y="5867401"/>
            <a:ext cx="7772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a:latin typeface="Impact" panose="020B0806030902050204" pitchFamily="34" charset="0"/>
              </a:rPr>
              <a:t>The ABC was the first electronic digital computer, invented by John Vincent Atanasoff</a:t>
            </a:r>
          </a:p>
        </p:txBody>
      </p:sp>
    </p:spTree>
    <p:extLst>
      <p:ext uri="{BB962C8B-B14F-4D97-AF65-F5344CB8AC3E}">
        <p14:creationId xmlns:p14="http://schemas.microsoft.com/office/powerpoint/2010/main" val="3729488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olossu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676400"/>
            <a:ext cx="62753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7" descr="ENIGMA_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0201"/>
            <a:ext cx="25717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p:cNvSpPr>
            <a:spLocks noGrp="1" noChangeArrowheads="1"/>
          </p:cNvSpPr>
          <p:nvPr>
            <p:ph type="title"/>
          </p:nvPr>
        </p:nvSpPr>
        <p:spPr>
          <a:xfrm>
            <a:off x="2362200" y="304801"/>
            <a:ext cx="7772400" cy="1370013"/>
          </a:xfrm>
        </p:spPr>
        <p:txBody>
          <a:bodyPr/>
          <a:lstStyle/>
          <a:p>
            <a:pPr algn="r" eaLnBrk="1" hangingPunct="1">
              <a:defRPr/>
            </a:pPr>
            <a:r>
              <a:rPr lang="en-US" sz="4000">
                <a:effectLst>
                  <a:outerShdw blurRad="38100" dist="38100" dir="2700000" algn="tl">
                    <a:srgbClr val="000000"/>
                  </a:outerShdw>
                </a:effectLst>
              </a:rPr>
              <a:t>1943</a:t>
            </a:r>
            <a:br>
              <a:rPr lang="en-US" sz="4000">
                <a:effectLst>
                  <a:outerShdw blurRad="38100" dist="38100" dir="2700000" algn="tl">
                    <a:srgbClr val="000000"/>
                  </a:outerShdw>
                </a:effectLst>
              </a:rPr>
            </a:br>
            <a:r>
              <a:rPr lang="en-US" sz="4000">
                <a:effectLst>
                  <a:outerShdw blurRad="38100" dist="38100" dir="2700000" algn="tl">
                    <a:srgbClr val="000000"/>
                  </a:outerShdw>
                </a:effectLst>
              </a:rPr>
              <a:t> Bletchley Park’s Colossus</a:t>
            </a:r>
          </a:p>
        </p:txBody>
      </p:sp>
      <p:sp>
        <p:nvSpPr>
          <p:cNvPr id="28677" name="Text Box 8"/>
          <p:cNvSpPr txBox="1">
            <a:spLocks noChangeArrowheads="1"/>
          </p:cNvSpPr>
          <p:nvPr/>
        </p:nvSpPr>
        <p:spPr bwMode="auto">
          <a:xfrm>
            <a:off x="1752601" y="5257801"/>
            <a:ext cx="16946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a:t>The Enigma</a:t>
            </a:r>
          </a:p>
          <a:p>
            <a:pPr algn="l" eaLnBrk="1" hangingPunct="1"/>
            <a:r>
              <a:rPr lang="en-US" altLang="en-US"/>
              <a:t>Machine</a:t>
            </a:r>
          </a:p>
        </p:txBody>
      </p:sp>
    </p:spTree>
    <p:extLst>
      <p:ext uri="{BB962C8B-B14F-4D97-AF65-F5344CB8AC3E}">
        <p14:creationId xmlns:p14="http://schemas.microsoft.com/office/powerpoint/2010/main" val="3490346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008140" y="1415705"/>
            <a:ext cx="9396471" cy="5173883"/>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47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769825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10" y="304800"/>
            <a:ext cx="10388601" cy="1046729"/>
          </a:xfrm>
        </p:spPr>
        <p:txBody>
          <a:bodyPr>
            <a:normAutofit fontScale="90000"/>
          </a:bodyPr>
          <a:lstStyle/>
          <a:p>
            <a:r>
              <a:rPr lang="en-GB" altLang="en-US" dirty="0"/>
              <a:t>1946 –John Eckert &amp; John W. </a:t>
            </a:r>
            <a:r>
              <a:rPr lang="en-GB" altLang="en-US" dirty="0" err="1"/>
              <a:t>Mauchly</a:t>
            </a:r>
            <a:r>
              <a:rPr lang="en-GB" altLang="en-US" dirty="0"/>
              <a:t>  –</a:t>
            </a:r>
            <a:br>
              <a:rPr lang="en-GB" altLang="en-US" dirty="0"/>
            </a:br>
            <a:r>
              <a:rPr lang="en-GB" altLang="en-US" dirty="0"/>
              <a:t> ENIAC 1 Computer</a:t>
            </a:r>
            <a:br>
              <a:rPr lang="en-GB" altLang="en-US" dirty="0"/>
            </a:b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48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0" y="304800"/>
            <a:ext cx="9144000" cy="1143000"/>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altLang="en-US" dirty="0"/>
          </a:p>
        </p:txBody>
      </p:sp>
      <p:sp>
        <p:nvSpPr>
          <p:cNvPr id="7" name="Rectangle 2"/>
          <p:cNvSpPr txBox="1">
            <a:spLocks noChangeArrowheads="1"/>
          </p:cNvSpPr>
          <p:nvPr/>
        </p:nvSpPr>
        <p:spPr>
          <a:xfrm>
            <a:off x="1147671" y="1865651"/>
            <a:ext cx="4267200" cy="51816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ENIAC was short for </a:t>
            </a:r>
            <a:r>
              <a:rPr lang="en-GB" altLang="en-US" b="1" dirty="0" smtClean="0"/>
              <a:t>E</a:t>
            </a:r>
            <a:r>
              <a:rPr lang="en-GB" altLang="en-US" dirty="0" smtClean="0"/>
              <a:t>lectronic </a:t>
            </a:r>
            <a:r>
              <a:rPr lang="en-GB" altLang="en-US" b="1" dirty="0" smtClean="0"/>
              <a:t>N</a:t>
            </a:r>
            <a:r>
              <a:rPr lang="en-GB" altLang="en-US" dirty="0" smtClean="0"/>
              <a:t>umerical </a:t>
            </a:r>
            <a:r>
              <a:rPr lang="en-GB" altLang="en-US" b="1" dirty="0" smtClean="0"/>
              <a:t>I</a:t>
            </a:r>
            <a:r>
              <a:rPr lang="en-GB" altLang="en-US" dirty="0" smtClean="0"/>
              <a:t>ntegrator </a:t>
            </a:r>
            <a:r>
              <a:rPr lang="en-GB" altLang="en-US" b="1" dirty="0" smtClean="0"/>
              <a:t>A</a:t>
            </a:r>
            <a:r>
              <a:rPr lang="en-GB" altLang="en-US" dirty="0" smtClean="0"/>
              <a:t>nd </a:t>
            </a:r>
            <a:r>
              <a:rPr lang="en-GB" altLang="en-US" b="1" dirty="0" smtClean="0"/>
              <a:t>C</a:t>
            </a:r>
            <a:r>
              <a:rPr lang="en-GB" altLang="en-US" dirty="0" smtClean="0"/>
              <a:t>omputer. It was the first general purpose (programmable to solve any problem) electric computer. It contained over 17,000 vacuum tubes, weighed 27 tones and drew 150 kW of power to operate.</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12" y="1837449"/>
            <a:ext cx="5383213" cy="4114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5710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209800" y="1068388"/>
            <a:ext cx="7772400" cy="608012"/>
          </a:xfrm>
        </p:spPr>
        <p:txBody>
          <a:bodyPr>
            <a:normAutofit fontScale="90000"/>
          </a:bodyPr>
          <a:lstStyle/>
          <a:p>
            <a:pPr algn="r" eaLnBrk="1" hangingPunct="1">
              <a:defRPr/>
            </a:pPr>
            <a:r>
              <a:rPr lang="en-US" sz="4000">
                <a:effectLst>
                  <a:outerShdw blurRad="38100" dist="38100" dir="2700000" algn="tl">
                    <a:srgbClr val="000000"/>
                  </a:outerShdw>
                </a:effectLst>
              </a:rPr>
              <a:t>1946</a:t>
            </a:r>
            <a:br>
              <a:rPr lang="en-US" sz="4000">
                <a:effectLst>
                  <a:outerShdw blurRad="38100" dist="38100" dir="2700000" algn="tl">
                    <a:srgbClr val="000000"/>
                  </a:outerShdw>
                </a:effectLst>
              </a:rPr>
            </a:br>
            <a:r>
              <a:rPr lang="en-US" sz="4000">
                <a:effectLst>
                  <a:outerShdw blurRad="38100" dist="38100" dir="2700000" algn="tl">
                    <a:srgbClr val="000000"/>
                  </a:outerShdw>
                </a:effectLst>
              </a:rPr>
              <a:t>The ENIAC</a:t>
            </a:r>
          </a:p>
        </p:txBody>
      </p:sp>
      <p:pic>
        <p:nvPicPr>
          <p:cNvPr id="29699" name="Picture 4" descr="eck_mau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762000"/>
            <a:ext cx="50450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p:cNvSpPr txBox="1">
            <a:spLocks noChangeArrowheads="1"/>
          </p:cNvSpPr>
          <p:nvPr/>
        </p:nvSpPr>
        <p:spPr bwMode="auto">
          <a:xfrm>
            <a:off x="6934200" y="2327276"/>
            <a:ext cx="35814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sz="2800">
                <a:solidFill>
                  <a:schemeClr val="accent1"/>
                </a:solidFill>
              </a:rPr>
              <a:t>John Presper Eckert</a:t>
            </a:r>
          </a:p>
          <a:p>
            <a:pPr algn="l" eaLnBrk="1" hangingPunct="1"/>
            <a:r>
              <a:rPr lang="en-US" altLang="en-US" sz="2800">
                <a:solidFill>
                  <a:schemeClr val="accent1"/>
                </a:solidFill>
              </a:rPr>
              <a:t>(1919-1995)</a:t>
            </a:r>
          </a:p>
          <a:p>
            <a:pPr algn="l" eaLnBrk="1" hangingPunct="1"/>
            <a:r>
              <a:rPr lang="en-US" altLang="en-US" sz="2800">
                <a:solidFill>
                  <a:schemeClr val="accent1"/>
                </a:solidFill>
              </a:rPr>
              <a:t>and</a:t>
            </a:r>
          </a:p>
          <a:p>
            <a:pPr algn="l" eaLnBrk="1" hangingPunct="1"/>
            <a:r>
              <a:rPr lang="en-US" altLang="en-US" sz="2800">
                <a:solidFill>
                  <a:schemeClr val="accent1"/>
                </a:solidFill>
              </a:rPr>
              <a:t>John Mauchly</a:t>
            </a:r>
          </a:p>
          <a:p>
            <a:pPr algn="l" eaLnBrk="1" hangingPunct="1"/>
            <a:r>
              <a:rPr lang="en-US" altLang="en-US" sz="2800">
                <a:solidFill>
                  <a:schemeClr val="accent1"/>
                </a:solidFill>
              </a:rPr>
              <a:t>(1907-1980)</a:t>
            </a:r>
          </a:p>
          <a:p>
            <a:pPr algn="l" eaLnBrk="1" hangingPunct="1"/>
            <a:r>
              <a:rPr lang="en-US" altLang="en-US" sz="2800">
                <a:solidFill>
                  <a:schemeClr val="accent1"/>
                </a:solidFill>
              </a:rPr>
              <a:t>of the</a:t>
            </a:r>
          </a:p>
          <a:p>
            <a:pPr algn="l" eaLnBrk="1" hangingPunct="1"/>
            <a:r>
              <a:rPr lang="en-US" altLang="en-US" sz="2800">
                <a:solidFill>
                  <a:schemeClr val="accent1"/>
                </a:solidFill>
              </a:rPr>
              <a:t>University of Pennsylvania Moore School of Engineering</a:t>
            </a:r>
          </a:p>
        </p:txBody>
      </p:sp>
    </p:spTree>
    <p:extLst>
      <p:ext uri="{BB962C8B-B14F-4D97-AF65-F5344CB8AC3E}">
        <p14:creationId xmlns:p14="http://schemas.microsoft.com/office/powerpoint/2010/main" val="447707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Computer</a:t>
            </a:r>
          </a:p>
        </p:txBody>
      </p:sp>
      <p:sp>
        <p:nvSpPr>
          <p:cNvPr id="3" name="Content Placeholder 2"/>
          <p:cNvSpPr>
            <a:spLocks noGrp="1"/>
          </p:cNvSpPr>
          <p:nvPr>
            <p:ph idx="1"/>
          </p:nvPr>
        </p:nvSpPr>
        <p:spPr/>
        <p:txBody>
          <a:bodyPr>
            <a:normAutofit/>
          </a:bodyPr>
          <a:lstStyle/>
          <a:p>
            <a:r>
              <a:rPr lang="en-US" dirty="0"/>
              <a:t>Computer is a programmable </a:t>
            </a:r>
            <a:r>
              <a:rPr lang="en-US" dirty="0" smtClean="0"/>
              <a:t>machine.</a:t>
            </a:r>
          </a:p>
          <a:p>
            <a:pPr marL="0" indent="0">
              <a:buNone/>
            </a:pPr>
            <a:endParaRPr lang="en-US" dirty="0" smtClean="0"/>
          </a:p>
          <a:p>
            <a:r>
              <a:rPr lang="en-US" dirty="0" smtClean="0"/>
              <a:t>Computer </a:t>
            </a:r>
            <a:r>
              <a:rPr lang="en-US" dirty="0"/>
              <a:t>is a machine that manipulates data according to a list of </a:t>
            </a:r>
            <a:r>
              <a:rPr lang="en-US" dirty="0" smtClean="0"/>
              <a:t>instructions.</a:t>
            </a:r>
          </a:p>
          <a:p>
            <a:pPr marL="0" indent="0">
              <a:buNone/>
            </a:pPr>
            <a:endParaRPr lang="en-US" dirty="0" smtClean="0"/>
          </a:p>
          <a:p>
            <a:r>
              <a:rPr lang="en-US" dirty="0" smtClean="0"/>
              <a:t>Computer </a:t>
            </a:r>
            <a:r>
              <a:rPr lang="en-US" dirty="0"/>
              <a:t>is any device which aids humans in performing various kinds of computations or calculations.</a:t>
            </a:r>
          </a:p>
        </p:txBody>
      </p:sp>
      <p:sp>
        <p:nvSpPr>
          <p:cNvPr id="4" name="Slide Number Placeholder 3"/>
          <p:cNvSpPr>
            <a:spLocks noGrp="1"/>
          </p:cNvSpPr>
          <p:nvPr>
            <p:ph type="sldNum" sz="quarter" idx="12"/>
          </p:nvPr>
        </p:nvSpPr>
        <p:spPr/>
        <p:txBody>
          <a:bodyPr/>
          <a:lstStyle/>
          <a:p>
            <a:fld id="{8330CF0F-2992-4812-A2BD-C038BC9AA5D1}" type="slidenum">
              <a:rPr lang="en-US" smtClean="0"/>
              <a:pPr/>
              <a:t>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30559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133600" y="381001"/>
            <a:ext cx="7772400" cy="1979613"/>
          </a:xfrm>
        </p:spPr>
        <p:txBody>
          <a:bodyPr/>
          <a:lstStyle/>
          <a:p>
            <a:pPr algn="r" eaLnBrk="1" hangingPunct="1">
              <a:defRPr/>
            </a:pPr>
            <a:r>
              <a:rPr lang="en-US" sz="4000">
                <a:effectLst>
                  <a:outerShdw blurRad="38100" dist="38100" dir="2700000" algn="tl">
                    <a:srgbClr val="000000"/>
                  </a:outerShdw>
                </a:effectLst>
              </a:rPr>
              <a:t>The ENIAC:</a:t>
            </a:r>
            <a:br>
              <a:rPr lang="en-US" sz="4000">
                <a:effectLst>
                  <a:outerShdw blurRad="38100" dist="38100" dir="2700000" algn="tl">
                    <a:srgbClr val="000000"/>
                  </a:outerShdw>
                </a:effectLst>
              </a:rPr>
            </a:br>
            <a:r>
              <a:rPr lang="en-US" sz="4000">
                <a:effectLst>
                  <a:outerShdw blurRad="38100" dist="38100" dir="2700000" algn="tl">
                    <a:srgbClr val="000000"/>
                  </a:outerShdw>
                </a:effectLst>
              </a:rPr>
              <a:t>Electronic Numerical Integrator and Computer</a:t>
            </a:r>
          </a:p>
        </p:txBody>
      </p:sp>
      <p:pic>
        <p:nvPicPr>
          <p:cNvPr id="30723" name="Picture 3" descr="ENI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62200"/>
            <a:ext cx="67056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8060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209800" y="609601"/>
            <a:ext cx="7772400" cy="608013"/>
          </a:xfrm>
        </p:spPr>
        <p:txBody>
          <a:bodyPr>
            <a:normAutofit fontScale="90000"/>
          </a:bodyPr>
          <a:lstStyle/>
          <a:p>
            <a:pPr algn="r" eaLnBrk="1" hangingPunct="1">
              <a:defRPr/>
            </a:pPr>
            <a:r>
              <a:rPr lang="en-US" sz="4000">
                <a:effectLst>
                  <a:outerShdw blurRad="38100" dist="38100" dir="2700000" algn="tl">
                    <a:srgbClr val="000000"/>
                  </a:outerShdw>
                </a:effectLst>
              </a:rPr>
              <a:t>Programming the ENIAC</a:t>
            </a:r>
          </a:p>
        </p:txBody>
      </p:sp>
      <p:pic>
        <p:nvPicPr>
          <p:cNvPr id="31747" name="Picture 3" descr="ENIAC_wiring_C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95400"/>
            <a:ext cx="6553200"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5060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477000" y="304801"/>
            <a:ext cx="3505200" cy="608013"/>
          </a:xfrm>
        </p:spPr>
        <p:txBody>
          <a:bodyPr>
            <a:normAutofit fontScale="90000"/>
          </a:bodyPr>
          <a:lstStyle/>
          <a:p>
            <a:pPr algn="r" eaLnBrk="1" hangingPunct="1">
              <a:defRPr/>
            </a:pPr>
            <a:r>
              <a:rPr lang="en-US" sz="4000" dirty="0">
                <a:effectLst>
                  <a:outerShdw blurRad="38100" dist="38100" dir="2700000" algn="tl">
                    <a:srgbClr val="000000"/>
                  </a:outerShdw>
                </a:effectLst>
              </a:rPr>
              <a:t>ENIAC’s Wiring!</a:t>
            </a:r>
          </a:p>
        </p:txBody>
      </p:sp>
      <p:pic>
        <p:nvPicPr>
          <p:cNvPr id="32771" name="Picture 3" descr="ENIAC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1066800"/>
            <a:ext cx="48101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descr="JohnvonNeumann-LosAlamos.gif"/>
          <p:cNvPicPr>
            <a:picLocks noChangeAspect="1"/>
          </p:cNvPicPr>
          <p:nvPr/>
        </p:nvPicPr>
        <p:blipFill>
          <a:blip r:embed="rId4">
            <a:extLst>
              <a:ext uri="{28A0092B-C50C-407E-A947-70E740481C1C}">
                <a14:useLocalDpi xmlns:a14="http://schemas.microsoft.com/office/drawing/2010/main" val="0"/>
              </a:ext>
            </a:extLst>
          </a:blip>
          <a:srcRect l="7143" t="9695" r="2380" b="1144"/>
          <a:stretch>
            <a:fillRect/>
          </a:stretch>
        </p:blipFill>
        <p:spPr bwMode="auto">
          <a:xfrm>
            <a:off x="1828801" y="2133600"/>
            <a:ext cx="34512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p:cNvSpPr txBox="1">
            <a:spLocks noChangeArrowheads="1"/>
          </p:cNvSpPr>
          <p:nvPr/>
        </p:nvSpPr>
        <p:spPr bwMode="auto">
          <a:xfrm>
            <a:off x="5943600" y="4445000"/>
            <a:ext cx="4114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t>John Von Neumann came up with the bright idea of using part of the computer’s internal memory (called Primary Memory) to “store” the program inside the computer and have the computer go get the instructions from its own memory, just as we do with our human brain. </a:t>
            </a:r>
          </a:p>
        </p:txBody>
      </p:sp>
      <p:sp>
        <p:nvSpPr>
          <p:cNvPr id="9" name="Rectangle 2"/>
          <p:cNvSpPr txBox="1">
            <a:spLocks noChangeArrowheads="1"/>
          </p:cNvSpPr>
          <p:nvPr/>
        </p:nvSpPr>
        <p:spPr bwMode="auto">
          <a:xfrm>
            <a:off x="1828800" y="1144588"/>
            <a:ext cx="3505200" cy="608012"/>
          </a:xfrm>
          <a:prstGeom prst="rect">
            <a:avLst/>
          </a:prstGeom>
          <a:noFill/>
          <a:ln w="9525">
            <a:noFill/>
            <a:miter lim="800000"/>
            <a:headEnd/>
            <a:tailEnd/>
          </a:ln>
          <a:effectLst>
            <a:outerShdw dist="35921" dir="2700000" algn="ctr" rotWithShape="0">
              <a:schemeClr val="bg2">
                <a:alpha val="50000"/>
              </a:schemeClr>
            </a:outerShdw>
          </a:effectLst>
        </p:spPr>
        <p:txBody>
          <a:bodyPr anchor="b"/>
          <a:lstStyle/>
          <a:p>
            <a:pPr algn="ctr">
              <a:defRPr/>
            </a:pPr>
            <a:r>
              <a:rPr lang="en-US" sz="3200" kern="0" dirty="0">
                <a:solidFill>
                  <a:schemeClr val="tx2"/>
                </a:solidFill>
                <a:effectLst>
                  <a:outerShdw blurRad="38100" dist="38100" dir="2700000" algn="tl">
                    <a:srgbClr val="000000"/>
                  </a:outerShdw>
                </a:effectLst>
                <a:latin typeface="+mj-lt"/>
                <a:ea typeface="+mj-ea"/>
                <a:cs typeface="+mj-cs"/>
              </a:rPr>
              <a:t>John Von Neumann</a:t>
            </a:r>
          </a:p>
        </p:txBody>
      </p:sp>
    </p:spTree>
    <p:extLst>
      <p:ext uri="{BB962C8B-B14F-4D97-AF65-F5344CB8AC3E}">
        <p14:creationId xmlns:p14="http://schemas.microsoft.com/office/powerpoint/2010/main" val="2841606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229600" y="381001"/>
            <a:ext cx="1752600" cy="1370013"/>
          </a:xfrm>
        </p:spPr>
        <p:txBody>
          <a:bodyPr>
            <a:normAutofit fontScale="90000"/>
          </a:bodyPr>
          <a:lstStyle/>
          <a:p>
            <a:pPr algn="r" eaLnBrk="1" hangingPunct="1">
              <a:defRPr/>
            </a:pPr>
            <a:r>
              <a:rPr lang="en-US" sz="4000">
                <a:effectLst>
                  <a:outerShdw blurRad="38100" dist="38100" dir="2700000" algn="tl">
                    <a:srgbClr val="000000"/>
                  </a:outerShdw>
                </a:effectLst>
              </a:rPr>
              <a:t>1951</a:t>
            </a:r>
            <a:br>
              <a:rPr lang="en-US" sz="4000">
                <a:effectLst>
                  <a:outerShdw blurRad="38100" dist="38100" dir="2700000" algn="tl">
                    <a:srgbClr val="000000"/>
                  </a:outerShdw>
                </a:effectLst>
              </a:rPr>
            </a:br>
            <a:r>
              <a:rPr lang="en-US" sz="4000">
                <a:effectLst>
                  <a:outerShdw blurRad="38100" dist="38100" dir="2700000" algn="tl">
                    <a:srgbClr val="000000"/>
                  </a:outerShdw>
                </a:effectLst>
              </a:rPr>
              <a:t>Univac</a:t>
            </a:r>
          </a:p>
        </p:txBody>
      </p:sp>
      <p:graphicFrame>
        <p:nvGraphicFramePr>
          <p:cNvPr id="2050" name="Object 5"/>
          <p:cNvGraphicFramePr>
            <a:graphicFrameLocks noChangeAspect="1"/>
          </p:cNvGraphicFramePr>
          <p:nvPr/>
        </p:nvGraphicFramePr>
        <p:xfrm>
          <a:off x="2133600" y="2057401"/>
          <a:ext cx="7848600" cy="4583113"/>
        </p:xfrm>
        <a:graphic>
          <a:graphicData uri="http://schemas.openxmlformats.org/presentationml/2006/ole">
            <mc:AlternateContent xmlns:mc="http://schemas.openxmlformats.org/markup-compatibility/2006">
              <mc:Choice xmlns:v="urn:schemas-microsoft-com:vml" Requires="v">
                <p:oleObj spid="_x0000_s2058" name="Photo Editor Photo" r:id="rId4" imgW="4990476" imgH="2914286" progId="MSPhotoEd.3">
                  <p:embed/>
                </p:oleObj>
              </mc:Choice>
              <mc:Fallback>
                <p:oleObj name="Photo Editor Photo" r:id="rId4" imgW="4990476" imgH="2914286" progId="MSPhotoEd.3">
                  <p:embed/>
                  <p:pic>
                    <p:nvPicPr>
                      <p:cNvPr id="205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057401"/>
                        <a:ext cx="7848600" cy="458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6"/>
          <p:cNvSpPr txBox="1">
            <a:spLocks noChangeArrowheads="1"/>
          </p:cNvSpPr>
          <p:nvPr/>
        </p:nvSpPr>
        <p:spPr bwMode="auto">
          <a:xfrm>
            <a:off x="2062163" y="1565275"/>
            <a:ext cx="7345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t>Typical 1968 prices—EX-cluding maintenance &amp; support!</a:t>
            </a:r>
          </a:p>
        </p:txBody>
      </p:sp>
    </p:spTree>
    <p:extLst>
      <p:ext uri="{BB962C8B-B14F-4D97-AF65-F5344CB8AC3E}">
        <p14:creationId xmlns:p14="http://schemas.microsoft.com/office/powerpoint/2010/main" val="915229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52600" y="609600"/>
            <a:ext cx="8610600" cy="5791200"/>
          </a:xfrm>
        </p:spPr>
        <p:txBody>
          <a:bodyPr/>
          <a:lstStyle/>
          <a:p>
            <a:pPr algn="r" eaLnBrk="1" hangingPunct="1">
              <a:defRPr/>
            </a:pPr>
            <a:r>
              <a:rPr lang="en-US" sz="4800" dirty="0">
                <a:solidFill>
                  <a:schemeClr val="accent1"/>
                </a:solidFill>
              </a:rPr>
              <a:t>“What hath God wrought!”</a:t>
            </a:r>
            <a:br>
              <a:rPr lang="en-US" sz="4800" dirty="0">
                <a:solidFill>
                  <a:schemeClr val="accent1"/>
                </a:solidFill>
              </a:rPr>
            </a:br>
            <a:r>
              <a:rPr lang="en-US" sz="1400" dirty="0">
                <a:solidFill>
                  <a:srgbClr val="A45100"/>
                </a:solidFill>
              </a:rPr>
              <a:t/>
            </a:r>
            <a:br>
              <a:rPr lang="en-US" sz="1400" dirty="0">
                <a:solidFill>
                  <a:srgbClr val="A45100"/>
                </a:solidFill>
              </a:rPr>
            </a:br>
            <a:r>
              <a:rPr lang="en-US" sz="1400" dirty="0"/>
              <a:t>(first telegraph message sent by </a:t>
            </a:r>
            <a:r>
              <a:rPr lang="en-US" sz="1400" dirty="0">
                <a:effectLst>
                  <a:outerShdw blurRad="38100" dist="38100" dir="2700000" algn="tl">
                    <a:srgbClr val="000000"/>
                  </a:outerShdw>
                </a:effectLst>
                <a:hlinkClick r:id="rId3"/>
              </a:rPr>
              <a:t>Samuel Morse</a:t>
            </a:r>
            <a:r>
              <a:rPr lang="en-US" sz="1400" dirty="0">
                <a:effectLst>
                  <a:outerShdw blurRad="38100" dist="38100" dir="2700000" algn="tl">
                    <a:srgbClr val="000000"/>
                  </a:outerShdw>
                </a:effectLst>
              </a:rPr>
              <a:t>, 1844</a:t>
            </a:r>
            <a:r>
              <a:rPr lang="en-US" sz="1400" dirty="0"/>
              <a:t>)</a:t>
            </a:r>
            <a:r>
              <a:rPr lang="en-US" dirty="0"/>
              <a:t/>
            </a:r>
            <a:br>
              <a:rPr lang="en-US" dirty="0"/>
            </a:br>
            <a:r>
              <a:rPr lang="en-US" sz="1400" dirty="0"/>
              <a:t/>
            </a:r>
            <a:br>
              <a:rPr lang="en-US" sz="1400" dirty="0"/>
            </a:br>
            <a:r>
              <a:rPr lang="en-US" sz="1800" dirty="0"/>
              <a:t>Electronic and computing technology quickly progressed—at an ever-accelerating pace—</a:t>
            </a:r>
            <a:br>
              <a:rPr lang="en-US" sz="1800" dirty="0"/>
            </a:br>
            <a:r>
              <a:rPr lang="en-US" sz="1800" dirty="0"/>
              <a:t/>
            </a:r>
            <a:br>
              <a:rPr lang="en-US" sz="1800" dirty="0"/>
            </a:br>
            <a:r>
              <a:rPr lang="en-US" sz="1800" dirty="0"/>
              <a:t>from vacuum tubes (</a:t>
            </a:r>
            <a:r>
              <a:rPr lang="en-US" sz="1800" dirty="0">
                <a:effectLst>
                  <a:outerShdw blurRad="38100" dist="38100" dir="2700000" algn="tl">
                    <a:srgbClr val="000000"/>
                  </a:outerShdw>
                </a:effectLst>
                <a:hlinkClick r:id="rId4"/>
              </a:rPr>
              <a:t>Lee de Forrest</a:t>
            </a:r>
            <a:r>
              <a:rPr lang="en-US" sz="1800" dirty="0">
                <a:effectLst>
                  <a:outerShdw blurRad="38100" dist="38100" dir="2700000" algn="tl">
                    <a:srgbClr val="000000"/>
                  </a:outerShdw>
                </a:effectLst>
              </a:rPr>
              <a:t>, the </a:t>
            </a:r>
            <a:r>
              <a:rPr lang="en-US" sz="1800" dirty="0" err="1">
                <a:effectLst>
                  <a:outerShdw blurRad="38100" dist="38100" dir="2700000" algn="tl">
                    <a:srgbClr val="000000"/>
                  </a:outerShdw>
                </a:effectLst>
              </a:rPr>
              <a:t>audion</a:t>
            </a:r>
            <a:r>
              <a:rPr lang="en-US" sz="1800" dirty="0">
                <a:effectLst>
                  <a:outerShdw blurRad="38100" dist="38100" dir="2700000" algn="tl">
                    <a:srgbClr val="000000"/>
                  </a:outerShdw>
                </a:effectLst>
              </a:rPr>
              <a:t>, 1907</a:t>
            </a:r>
            <a:r>
              <a:rPr lang="en-US" sz="1800" dirty="0"/>
              <a:t>)</a:t>
            </a:r>
            <a:br>
              <a:rPr lang="en-US" sz="1800" dirty="0"/>
            </a:br>
            <a:r>
              <a:rPr lang="en-US" sz="1800" dirty="0"/>
              <a:t>to transistors (</a:t>
            </a:r>
            <a:r>
              <a:rPr lang="en-US" sz="1800" dirty="0">
                <a:effectLst>
                  <a:outerShdw blurRad="38100" dist="38100" dir="2700000" algn="tl">
                    <a:srgbClr val="000000"/>
                  </a:outerShdw>
                </a:effectLst>
                <a:hlinkClick r:id="rId5"/>
              </a:rPr>
              <a:t>William Shockley et al</a:t>
            </a:r>
            <a:r>
              <a:rPr lang="en-US" sz="1800" dirty="0">
                <a:effectLst>
                  <a:outerShdw blurRad="38100" dist="38100" dir="2700000" algn="tl">
                    <a:srgbClr val="000000"/>
                  </a:outerShdw>
                </a:effectLst>
              </a:rPr>
              <a:t>. 1947)</a:t>
            </a:r>
            <a:r>
              <a:rPr lang="en-US" sz="1800" dirty="0"/>
              <a:t/>
            </a:r>
            <a:br>
              <a:rPr lang="en-US" sz="1800" dirty="0"/>
            </a:br>
            <a:r>
              <a:rPr lang="en-US" sz="1800" dirty="0"/>
              <a:t>to semiconductors (</a:t>
            </a:r>
            <a:r>
              <a:rPr lang="en-US" sz="1800" dirty="0">
                <a:effectLst>
                  <a:outerShdw blurRad="38100" dist="38100" dir="2700000" algn="tl">
                    <a:srgbClr val="000000"/>
                  </a:outerShdw>
                </a:effectLst>
                <a:hlinkClick r:id="rId6"/>
              </a:rPr>
              <a:t>Jack </a:t>
            </a:r>
            <a:r>
              <a:rPr lang="en-US" sz="1800" dirty="0" err="1">
                <a:effectLst>
                  <a:outerShdw blurRad="38100" dist="38100" dir="2700000" algn="tl">
                    <a:srgbClr val="000000"/>
                  </a:outerShdw>
                </a:effectLst>
                <a:hlinkClick r:id="rId6"/>
              </a:rPr>
              <a:t>Kilby</a:t>
            </a:r>
            <a:r>
              <a:rPr lang="en-US" sz="1800" dirty="0">
                <a:effectLst>
                  <a:outerShdw blurRad="38100" dist="38100" dir="2700000" algn="tl">
                    <a:srgbClr val="000000"/>
                  </a:outerShdw>
                </a:effectLst>
                <a:hlinkClick r:id="rId6"/>
              </a:rPr>
              <a:t> </a:t>
            </a:r>
            <a:r>
              <a:rPr lang="en-US" sz="1800" dirty="0">
                <a:effectLst>
                  <a:outerShdw blurRad="38100" dist="38100" dir="2700000" algn="tl">
                    <a:srgbClr val="000000"/>
                  </a:outerShdw>
                </a:effectLst>
              </a:rPr>
              <a:t>&amp; </a:t>
            </a:r>
            <a:r>
              <a:rPr lang="en-US" sz="1800" dirty="0">
                <a:effectLst>
                  <a:outerShdw blurRad="38100" dist="38100" dir="2700000" algn="tl">
                    <a:srgbClr val="000000"/>
                  </a:outerShdw>
                </a:effectLst>
                <a:hlinkClick r:id="rId7"/>
              </a:rPr>
              <a:t>Robert </a:t>
            </a:r>
            <a:r>
              <a:rPr lang="en-US" sz="1800" dirty="0" err="1">
                <a:effectLst>
                  <a:outerShdw blurRad="38100" dist="38100" dir="2700000" algn="tl">
                    <a:srgbClr val="000000"/>
                  </a:outerShdw>
                </a:effectLst>
                <a:hlinkClick r:id="rId7"/>
              </a:rPr>
              <a:t>Noyce</a:t>
            </a:r>
            <a:r>
              <a:rPr lang="en-US" sz="1800" dirty="0">
                <a:effectLst>
                  <a:outerShdw blurRad="38100" dist="38100" dir="2700000" algn="tl">
                    <a:srgbClr val="000000"/>
                  </a:outerShdw>
                </a:effectLst>
              </a:rPr>
              <a:t>, 1958</a:t>
            </a:r>
            <a:r>
              <a:rPr lang="en-US" sz="1800" dirty="0"/>
              <a:t>)</a:t>
            </a:r>
            <a:br>
              <a:rPr lang="en-US" sz="1800" dirty="0"/>
            </a:br>
            <a:r>
              <a:rPr lang="en-US" sz="1800" dirty="0"/>
              <a:t>to microprocessors (</a:t>
            </a:r>
            <a:r>
              <a:rPr lang="en-US" sz="1800" dirty="0">
                <a:effectLst>
                  <a:outerShdw blurRad="38100" dist="38100" dir="2700000" algn="tl">
                    <a:srgbClr val="000000"/>
                  </a:outerShdw>
                </a:effectLst>
                <a:hlinkClick r:id="rId8"/>
              </a:rPr>
              <a:t>M.E. “Ted” Hoff</a:t>
            </a:r>
            <a:r>
              <a:rPr lang="en-US" sz="1800" dirty="0">
                <a:effectLst>
                  <a:outerShdw blurRad="38100" dist="38100" dir="2700000" algn="tl">
                    <a:srgbClr val="000000"/>
                  </a:outerShdw>
                </a:effectLst>
              </a:rPr>
              <a:t>, 1971</a:t>
            </a:r>
            <a:r>
              <a:rPr lang="en-US" sz="1800" dirty="0"/>
              <a:t>)</a:t>
            </a:r>
            <a:br>
              <a:rPr lang="en-US" sz="1800" dirty="0"/>
            </a:br>
            <a:r>
              <a:rPr lang="en-US" sz="1800" dirty="0"/>
              <a:t>to networking and the Internet (</a:t>
            </a:r>
            <a:r>
              <a:rPr lang="en-US" sz="1800" dirty="0">
                <a:effectLst>
                  <a:outerShdw blurRad="38100" dist="38100" dir="2700000" algn="tl">
                    <a:srgbClr val="000000"/>
                  </a:outerShdw>
                </a:effectLst>
                <a:hlinkClick r:id="rId9"/>
              </a:rPr>
              <a:t>Vinton Cerf</a:t>
            </a:r>
            <a:r>
              <a:rPr lang="en-US" sz="1800" dirty="0">
                <a:effectLst>
                  <a:outerShdw blurRad="38100" dist="38100" dir="2700000" algn="tl">
                    <a:srgbClr val="000000"/>
                  </a:outerShdw>
                </a:effectLst>
              </a:rPr>
              <a:t> &amp; </a:t>
            </a:r>
            <a:r>
              <a:rPr lang="en-US" sz="1800" dirty="0">
                <a:effectLst>
                  <a:outerShdw blurRad="38100" dist="38100" dir="2700000" algn="tl">
                    <a:srgbClr val="000000"/>
                  </a:outerShdw>
                </a:effectLst>
                <a:hlinkClick r:id="rId10"/>
              </a:rPr>
              <a:t>Robert Kahn</a:t>
            </a:r>
            <a:r>
              <a:rPr lang="en-US" sz="1800" dirty="0">
                <a:effectLst>
                  <a:outerShdw blurRad="38100" dist="38100" dir="2700000" algn="tl">
                    <a:srgbClr val="000000"/>
                  </a:outerShdw>
                </a:effectLst>
              </a:rPr>
              <a:t>, 1982</a:t>
            </a:r>
            <a:r>
              <a:rPr lang="en-US" sz="1800" dirty="0"/>
              <a:t>]</a:t>
            </a:r>
            <a:br>
              <a:rPr lang="en-US" sz="1800" dirty="0"/>
            </a:br>
            <a:r>
              <a:rPr lang="en-US" sz="1800" dirty="0"/>
              <a:t>to the World Wide Web (</a:t>
            </a:r>
            <a:r>
              <a:rPr lang="en-US" sz="1800" dirty="0">
                <a:effectLst>
                  <a:outerShdw blurRad="38100" dist="38100" dir="2700000" algn="tl">
                    <a:srgbClr val="000000"/>
                  </a:outerShdw>
                </a:effectLst>
                <a:hlinkClick r:id="rId11"/>
              </a:rPr>
              <a:t>Tim Berners-Lee</a:t>
            </a:r>
            <a:r>
              <a:rPr lang="en-US" sz="1800" dirty="0">
                <a:effectLst>
                  <a:outerShdw blurRad="38100" dist="38100" dir="2700000" algn="tl">
                    <a:srgbClr val="000000"/>
                  </a:outerShdw>
                </a:effectLst>
              </a:rPr>
              <a:t>, 1991</a:t>
            </a:r>
            <a:r>
              <a:rPr lang="en-US" sz="1800" dirty="0"/>
              <a:t>)</a:t>
            </a:r>
            <a:br>
              <a:rPr lang="en-US" sz="1800" dirty="0"/>
            </a:br>
            <a:r>
              <a:rPr lang="en-US" sz="1800" dirty="0"/>
              <a:t>and beyond…</a:t>
            </a:r>
            <a:br>
              <a:rPr lang="en-US" sz="1800" dirty="0"/>
            </a:br>
            <a:r>
              <a:rPr lang="en-US" sz="1800" dirty="0"/>
              <a:t/>
            </a:r>
            <a:br>
              <a:rPr lang="en-US" sz="1800" dirty="0"/>
            </a:br>
            <a:r>
              <a:rPr lang="en-US" sz="1800" dirty="0"/>
              <a:t/>
            </a:r>
            <a:br>
              <a:rPr lang="en-US" sz="1800" dirty="0"/>
            </a:br>
            <a:r>
              <a:rPr lang="en-US" sz="1800" dirty="0"/>
              <a:t> </a:t>
            </a:r>
            <a:r>
              <a:rPr lang="en-US" sz="4800" dirty="0">
                <a:solidFill>
                  <a:schemeClr val="accent1"/>
                </a:solidFill>
              </a:rPr>
              <a:t>Whatever next?…</a:t>
            </a:r>
          </a:p>
        </p:txBody>
      </p:sp>
    </p:spTree>
    <p:extLst>
      <p:ext uri="{BB962C8B-B14F-4D97-AF65-F5344CB8AC3E}">
        <p14:creationId xmlns:p14="http://schemas.microsoft.com/office/powerpoint/2010/main" val="5516718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55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9" name="Rectangle 1"/>
          <p:cNvSpPr>
            <a:spLocks noGrp="1" noChangeArrowheads="1"/>
          </p:cNvSpPr>
          <p:nvPr>
            <p:ph type="title"/>
          </p:nvPr>
        </p:nvSpPr>
        <p:spPr>
          <a:xfrm>
            <a:off x="1493134" y="397397"/>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1947 –The transistor</a:t>
            </a:r>
          </a:p>
        </p:txBody>
      </p:sp>
      <p:sp>
        <p:nvSpPr>
          <p:cNvPr id="10" name="Rectangle 2"/>
          <p:cNvSpPr txBox="1">
            <a:spLocks noChangeArrowheads="1"/>
          </p:cNvSpPr>
          <p:nvPr/>
        </p:nvSpPr>
        <p:spPr>
          <a:xfrm>
            <a:off x="1797934" y="1768997"/>
            <a:ext cx="4953000" cy="44196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Invented by William Shockley (seated) John Bardeen &amp; Walter Brattain at Bell Labs.</a:t>
            </a:r>
            <a:br>
              <a:rPr lang="en-GB" altLang="en-US" smtClean="0"/>
            </a:br>
            <a:r>
              <a:rPr lang="en-GB" altLang="en-US" smtClean="0"/>
              <a:t/>
            </a:r>
            <a:br>
              <a:rPr lang="en-GB" altLang="en-US" smtClean="0"/>
            </a:br>
            <a:r>
              <a:rPr lang="en-GB" altLang="en-US" smtClean="0"/>
              <a:t>The transistor replaces bulky vacuum tubes with a smaller, more reliable, and power saving solid sate circuit.</a:t>
            </a:r>
            <a:endParaRPr lang="en-GB" altLang="en-US" dirty="0"/>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497" y="1464197"/>
            <a:ext cx="3829050" cy="4876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75208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56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1578496" y="36934"/>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1951 – UNIVAC</a:t>
            </a:r>
          </a:p>
        </p:txBody>
      </p:sp>
      <p:sp>
        <p:nvSpPr>
          <p:cNvPr id="7" name="Rectangle 2"/>
          <p:cNvSpPr txBox="1">
            <a:spLocks noChangeArrowheads="1"/>
          </p:cNvSpPr>
          <p:nvPr/>
        </p:nvSpPr>
        <p:spPr>
          <a:xfrm>
            <a:off x="992528" y="5727943"/>
            <a:ext cx="10315937" cy="10668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First commercial computer -  Between 1951 and 1958, 47 UNIVAC I computers were delivered.</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34" y="1371600"/>
            <a:ext cx="5593466" cy="44008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4"/>
          <p:cNvSpPr txBox="1">
            <a:spLocks noChangeArrowheads="1"/>
          </p:cNvSpPr>
          <p:nvPr/>
        </p:nvSpPr>
        <p:spPr bwMode="auto">
          <a:xfrm>
            <a:off x="6629400" y="1371600"/>
            <a:ext cx="4679066" cy="283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dirty="0"/>
              <a:t>25 feet by 50 feet in size</a:t>
            </a:r>
          </a:p>
          <a:p>
            <a:r>
              <a:rPr lang="en-US" altLang="en-US" dirty="0"/>
              <a:t>5,600 tubes, </a:t>
            </a:r>
          </a:p>
          <a:p>
            <a:r>
              <a:rPr lang="en-US" altLang="en-US" dirty="0"/>
              <a:t>18,000 crystal diodes</a:t>
            </a:r>
          </a:p>
          <a:p>
            <a:r>
              <a:rPr lang="en-US" altLang="en-US" dirty="0"/>
              <a:t>300 relays</a:t>
            </a:r>
          </a:p>
          <a:p>
            <a:endParaRPr lang="en-US" altLang="en-US" dirty="0"/>
          </a:p>
          <a:p>
            <a:r>
              <a:rPr lang="en-US" altLang="en-US" dirty="0"/>
              <a:t>Internal storage capacity of 1,008 fifteen bit words was achieved using 126 mercury delay lines</a:t>
            </a:r>
          </a:p>
        </p:txBody>
      </p:sp>
    </p:spTree>
    <p:extLst>
      <p:ext uri="{BB962C8B-B14F-4D97-AF65-F5344CB8AC3E}">
        <p14:creationId xmlns:p14="http://schemas.microsoft.com/office/powerpoint/2010/main" val="2359949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57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1607943" y="189053"/>
            <a:ext cx="9144000" cy="1143000"/>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1951 – UNIVAC Mercury delay unit (1 of 7)</a:t>
            </a:r>
            <a:r>
              <a:rPr lang="ar-SA" altLang="en-US" dirty="0" smtClean="0"/>
              <a:t>‏</a:t>
            </a:r>
            <a:endParaRPr lang="en-GB" altLang="en-US" dirty="0"/>
          </a:p>
        </p:txBody>
      </p:sp>
      <p:sp>
        <p:nvSpPr>
          <p:cNvPr id="7" name="Rectangle 2"/>
          <p:cNvSpPr txBox="1">
            <a:spLocks noChangeArrowheads="1"/>
          </p:cNvSpPr>
          <p:nvPr/>
        </p:nvSpPr>
        <p:spPr>
          <a:xfrm>
            <a:off x="1543291" y="5493603"/>
            <a:ext cx="8839200" cy="1198562"/>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UNIVAC mercury delay units containing 18 delay lines, each of which stored 120 bits. Total of 2,160 bits, or 144 fifteen bit words per memory unit.</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134" y="1588625"/>
            <a:ext cx="7746357" cy="38075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41801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58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763929" y="223175"/>
            <a:ext cx="9144000" cy="1143000"/>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1951 – UNIVAC</a:t>
            </a:r>
            <a:endParaRPr lang="en-GB"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815" y="1366175"/>
            <a:ext cx="6172200" cy="4856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67398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59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972273" y="210660"/>
            <a:ext cx="9144000" cy="1143000"/>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1951 – UNIVAC</a:t>
            </a:r>
            <a:endParaRPr lang="en-GB" altLang="en-US" dirty="0"/>
          </a:p>
        </p:txBody>
      </p:sp>
      <p:sp>
        <p:nvSpPr>
          <p:cNvPr id="7" name="Rectangle 2"/>
          <p:cNvSpPr txBox="1">
            <a:spLocks noChangeArrowheads="1"/>
          </p:cNvSpPr>
          <p:nvPr/>
        </p:nvSpPr>
        <p:spPr>
          <a:xfrm>
            <a:off x="152400" y="5609013"/>
            <a:ext cx="8839200" cy="10668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ct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UNIVAC tube board and individual vacuum tube.</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7" y="1764295"/>
            <a:ext cx="5800725" cy="2295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095" y="1619446"/>
            <a:ext cx="2548848" cy="45335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3963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Computer</a:t>
            </a:r>
          </a:p>
        </p:txBody>
      </p:sp>
      <p:sp>
        <p:nvSpPr>
          <p:cNvPr id="3" name="Content Placeholder 2"/>
          <p:cNvSpPr>
            <a:spLocks noGrp="1"/>
          </p:cNvSpPr>
          <p:nvPr>
            <p:ph idx="1"/>
          </p:nvPr>
        </p:nvSpPr>
        <p:spPr/>
        <p:txBody>
          <a:bodyPr/>
          <a:lstStyle/>
          <a:p>
            <a:pPr marL="0" indent="0">
              <a:buNone/>
            </a:pPr>
            <a:r>
              <a:rPr lang="en-US" b="1" i="1" dirty="0"/>
              <a:t>Three principles characteristic of </a:t>
            </a:r>
            <a:r>
              <a:rPr lang="en-US" b="1" i="1" dirty="0" smtClean="0"/>
              <a:t>computer:</a:t>
            </a:r>
          </a:p>
          <a:p>
            <a:r>
              <a:rPr lang="en-US" dirty="0" smtClean="0"/>
              <a:t>It </a:t>
            </a:r>
            <a:r>
              <a:rPr lang="en-US" dirty="0"/>
              <a:t>responds to a specific set of instructions in a </a:t>
            </a:r>
            <a:r>
              <a:rPr lang="en-US" dirty="0" smtClean="0"/>
              <a:t>well defined manner.</a:t>
            </a:r>
          </a:p>
          <a:p>
            <a:r>
              <a:rPr lang="en-US" dirty="0" smtClean="0"/>
              <a:t>It </a:t>
            </a:r>
            <a:r>
              <a:rPr lang="en-US" dirty="0"/>
              <a:t>can execute a pre-recorded list of </a:t>
            </a:r>
            <a:r>
              <a:rPr lang="en-US" dirty="0" smtClean="0"/>
              <a:t>instructions.</a:t>
            </a:r>
          </a:p>
          <a:p>
            <a:r>
              <a:rPr lang="en-US" dirty="0" smtClean="0"/>
              <a:t>It </a:t>
            </a:r>
            <a:r>
              <a:rPr lang="en-US" dirty="0"/>
              <a:t>can quickly store and retrieve large amounts of data.</a:t>
            </a:r>
          </a:p>
        </p:txBody>
      </p:sp>
      <p:sp>
        <p:nvSpPr>
          <p:cNvPr id="4" name="Slide Number Placeholder 3"/>
          <p:cNvSpPr>
            <a:spLocks noGrp="1"/>
          </p:cNvSpPr>
          <p:nvPr>
            <p:ph type="sldNum" sz="quarter" idx="12"/>
          </p:nvPr>
        </p:nvSpPr>
        <p:spPr/>
        <p:txBody>
          <a:bodyPr/>
          <a:lstStyle/>
          <a:p>
            <a:fld id="{8330CF0F-2992-4812-A2BD-C038BC9AA5D1}" type="slidenum">
              <a:rPr lang="en-US" smtClean="0"/>
              <a:pPr/>
              <a:t>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22223252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1311797" y="120352"/>
            <a:ext cx="9144000" cy="1143000"/>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smtClean="0"/>
              <a:t>1953 – IBM 701 EDPM Computer</a:t>
            </a:r>
            <a:endParaRPr lang="en-GB" altLang="en-US" dirty="0"/>
          </a:p>
        </p:txBody>
      </p:sp>
      <p:sp>
        <p:nvSpPr>
          <p:cNvPr id="7" name="Rectangle 2"/>
          <p:cNvSpPr txBox="1">
            <a:spLocks noChangeArrowheads="1"/>
          </p:cNvSpPr>
          <p:nvPr/>
        </p:nvSpPr>
        <p:spPr>
          <a:xfrm>
            <a:off x="1311797" y="1919468"/>
            <a:ext cx="4267200" cy="54102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IBM enters the market with its first large scale electronic computer.</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smtClean="0"/>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It was designed to be incomparable with IBM's existing punch card processing system, so that it would not cut into IBM's existing profit sources.</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650" y="2190147"/>
            <a:ext cx="4219575" cy="3171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51110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61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txBox="1">
            <a:spLocks noChangeArrowheads="1"/>
          </p:cNvSpPr>
          <p:nvPr/>
        </p:nvSpPr>
        <p:spPr>
          <a:xfrm>
            <a:off x="179388" y="255588"/>
            <a:ext cx="8977312" cy="852487"/>
          </a:xfrm>
          <a:prstGeom prst="rect">
            <a:avLst/>
          </a:prstGeom>
          <a:ln/>
        </p:spPr>
        <p:txBody>
          <a:bodyPr vert="horz" lIns="90000" tIns="46800" rIns="90000" bIns="46800" rtlCol="0" anchor="ctr">
            <a:normAutofit/>
          </a:bodyPr>
          <a:lstStyle>
            <a:lvl1pPr algn="ctr" defTabSz="914400" rtl="0" eaLnBrk="1" latinLnBrk="0" hangingPunct="1">
              <a:lnSpc>
                <a:spcPct val="90000"/>
              </a:lnSpc>
              <a:spcBef>
                <a:spcPct val="0"/>
              </a:spcBef>
              <a:buNone/>
              <a:defRPr sz="3600" kern="1200" cap="all" baseline="0">
                <a:solidFill>
                  <a:schemeClr val="accent5">
                    <a:lumMod val="75000"/>
                  </a:schemeClr>
                </a:solidFill>
                <a:latin typeface="+mj-lt"/>
                <a:ea typeface="+mj-ea"/>
                <a:cs typeface="+mj-cs"/>
              </a:defRPr>
            </a:lvl1pPr>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mtClean="0"/>
              <a:t>Grace Hopper 1906-1992</a:t>
            </a:r>
            <a:endParaRPr lang="en-GB" altLang="en-US"/>
          </a:p>
        </p:txBody>
      </p:sp>
      <p:sp>
        <p:nvSpPr>
          <p:cNvPr id="7" name="Rectangle 2"/>
          <p:cNvSpPr txBox="1">
            <a:spLocks noChangeArrowheads="1"/>
          </p:cNvSpPr>
          <p:nvPr/>
        </p:nvSpPr>
        <p:spPr>
          <a:xfrm>
            <a:off x="1255834" y="1505596"/>
            <a:ext cx="4379912" cy="5649912"/>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Developed the first compiler (A-0, later ARITH-MATIC, MATH-MATIC and FLOW-MATIC) while working at the Remington Rand corporation on the UNIVAC I.</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smtClean="0"/>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Later returned to the NAVY where she worked on COBOL and was eventually promoted to Rear Admiral.</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284" y="1439863"/>
            <a:ext cx="3283483" cy="49405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0516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1250065" y="293225"/>
            <a:ext cx="8588676" cy="1028015"/>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Grace Hopper 1906-1992</a:t>
            </a:r>
          </a:p>
        </p:txBody>
      </p:sp>
      <p:sp>
        <p:nvSpPr>
          <p:cNvPr id="7" name="Rectangle 2"/>
          <p:cNvSpPr txBox="1">
            <a:spLocks noChangeArrowheads="1"/>
          </p:cNvSpPr>
          <p:nvPr/>
        </p:nvSpPr>
        <p:spPr>
          <a:xfrm>
            <a:off x="1548243" y="5542107"/>
            <a:ext cx="4866916" cy="1077987"/>
          </a:xfrm>
          <a:prstGeom prst="rect">
            <a:avLst/>
          </a:prstGeom>
          <a:ln/>
        </p:spPr>
        <p:txBody>
          <a:bodyPr vert="horz" lIns="90000" tIns="46800" rIns="90000" bIns="46800" rtlCol="0" anchor="t" anchorCtr="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Rear Admiral Grace Hopper, US Navy, and other programmers at a UNIVAC console - 1957</a:t>
            </a: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665" y="1539413"/>
            <a:ext cx="4913141" cy="38649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415" y="1360025"/>
            <a:ext cx="3480203" cy="40796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5"/>
          <p:cNvSpPr txBox="1">
            <a:spLocks noChangeArrowheads="1"/>
          </p:cNvSpPr>
          <p:nvPr/>
        </p:nvSpPr>
        <p:spPr bwMode="auto">
          <a:xfrm>
            <a:off x="6915268" y="5689079"/>
            <a:ext cx="3435470" cy="651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sz="2600" dirty="0"/>
              <a:t>Grace Hopper (January 1984)</a:t>
            </a:r>
            <a:r>
              <a:rPr lang="ar-SA" altLang="en-US" sz="2600" dirty="0"/>
              <a:t>‏</a:t>
            </a:r>
            <a:endParaRPr lang="en-US" altLang="en-US" sz="2600" dirty="0"/>
          </a:p>
        </p:txBody>
      </p:sp>
    </p:spTree>
    <p:extLst>
      <p:ext uri="{BB962C8B-B14F-4D97-AF65-F5344CB8AC3E}">
        <p14:creationId xmlns:p14="http://schemas.microsoft.com/office/powerpoint/2010/main" val="643018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0" y="304800"/>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1954 – FORTRAN</a:t>
            </a:r>
          </a:p>
        </p:txBody>
      </p:sp>
      <p:sp>
        <p:nvSpPr>
          <p:cNvPr id="7" name="Rectangle 2"/>
          <p:cNvSpPr txBox="1">
            <a:spLocks noChangeArrowheads="1"/>
          </p:cNvSpPr>
          <p:nvPr/>
        </p:nvSpPr>
        <p:spPr>
          <a:xfrm>
            <a:off x="1149752" y="1838446"/>
            <a:ext cx="4953000" cy="4449763"/>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John Backus &amp; IBM invent the first successful high level programming language, and compiler, that ran on IBM 701 computers.</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smtClean="0"/>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err="1" smtClean="0"/>
              <a:t>FORmula</a:t>
            </a:r>
            <a:r>
              <a:rPr lang="en-GB" altLang="en-US" dirty="0" smtClean="0"/>
              <a:t> </a:t>
            </a:r>
            <a:r>
              <a:rPr lang="en-GB" altLang="en-US" dirty="0" err="1" smtClean="0"/>
              <a:t>TRANslation</a:t>
            </a:r>
            <a:r>
              <a:rPr lang="en-GB" altLang="en-US" dirty="0" smtClean="0"/>
              <a:t> was designed to make calculating the answers to  scientific and    math problems easier.</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9758" y="1339056"/>
            <a:ext cx="3238500" cy="5124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34162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0" y="304800"/>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1958 – Integrated Circuit</a:t>
            </a:r>
          </a:p>
        </p:txBody>
      </p:sp>
      <p:sp>
        <p:nvSpPr>
          <p:cNvPr id="7" name="Rectangle 2"/>
          <p:cNvSpPr txBox="1">
            <a:spLocks noChangeArrowheads="1"/>
          </p:cNvSpPr>
          <p:nvPr/>
        </p:nvSpPr>
        <p:spPr>
          <a:xfrm>
            <a:off x="1080304" y="1664825"/>
            <a:ext cx="4953000" cy="5453063"/>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Jack </a:t>
            </a:r>
            <a:r>
              <a:rPr lang="en-GB" altLang="en-US" dirty="0" err="1" smtClean="0"/>
              <a:t>Kilby</a:t>
            </a:r>
            <a:r>
              <a:rPr lang="en-GB" altLang="en-US" dirty="0" smtClean="0"/>
              <a:t> at Texas Instruments &amp; Robert Noyce at Fairchild semiconductor independently invent the first integrated circuits or “the chip”.</a:t>
            </a:r>
            <a:br>
              <a:rPr lang="en-GB" altLang="en-US" dirty="0" smtClean="0"/>
            </a:br>
            <a:endParaRPr lang="en-GB" altLang="en-US" dirty="0" smtClean="0"/>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Jack </a:t>
            </a:r>
            <a:r>
              <a:rPr lang="en-GB" altLang="en-US" dirty="0" err="1" smtClean="0"/>
              <a:t>Kilby</a:t>
            </a:r>
            <a:r>
              <a:rPr lang="en-GB" altLang="en-US" dirty="0" smtClean="0"/>
              <a:t> was awarded the National Medal of Science and was inducted into the National Inventors Hall of Fame, and received the 2000 Nobel Prize in Physics for his work on the integrated circuit.</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675" y="1260868"/>
            <a:ext cx="3333750" cy="2228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573683"/>
            <a:ext cx="3333750" cy="284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94329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555585" y="94436"/>
            <a:ext cx="11111696"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1960 – First commercial transistorized computers</a:t>
            </a:r>
          </a:p>
        </p:txBody>
      </p:sp>
      <p:sp>
        <p:nvSpPr>
          <p:cNvPr id="7" name="Rectangle 2"/>
          <p:cNvSpPr txBox="1">
            <a:spLocks noChangeArrowheads="1"/>
          </p:cNvSpPr>
          <p:nvPr/>
        </p:nvSpPr>
        <p:spPr>
          <a:xfrm>
            <a:off x="1023547" y="1560653"/>
            <a:ext cx="4953000" cy="44196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dirty="0" smtClean="0"/>
              <a:t>DEC introduced the PDP-1and IBM released the 7090 which was the fastest in the world. </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31" y="3033712"/>
            <a:ext cx="6278562" cy="3290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093" y="1332857"/>
            <a:ext cx="4124325" cy="321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1735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1192192" y="0"/>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1962 – First computer game &amp; word processor</a:t>
            </a:r>
          </a:p>
        </p:txBody>
      </p:sp>
      <p:sp>
        <p:nvSpPr>
          <p:cNvPr id="7" name="Rectangle 2"/>
          <p:cNvSpPr txBox="1">
            <a:spLocks noChangeArrowheads="1"/>
          </p:cNvSpPr>
          <p:nvPr/>
        </p:nvSpPr>
        <p:spPr>
          <a:xfrm>
            <a:off x="1496992" y="1371600"/>
            <a:ext cx="4953000" cy="5186363"/>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Steve Russell at MIT invents Spacewar, the first computer game running on a DEC PDP-1. </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Because the PDP-1 had a typewriter interface,  editors like TECO (Text Editor and Corrector) were written for it.</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Steve Piner and L. Peter Deutsch produced the first “word processor” called Expensive Typewriter (MIT's PDP-1 cost $100,000).</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192" y="2579688"/>
            <a:ext cx="2851150" cy="2830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4961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330CF0F-2992-4812-A2BD-C038BC9AA5D1}" type="slidenum">
              <a:rPr lang="en-US" smtClean="0"/>
              <a:pPr/>
              <a:t>67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1"/>
          <p:cNvSpPr>
            <a:spLocks noGrp="1" noChangeArrowheads="1"/>
          </p:cNvSpPr>
          <p:nvPr>
            <p:ph type="title"/>
          </p:nvPr>
        </p:nvSpPr>
        <p:spPr>
          <a:xfrm>
            <a:off x="983848" y="165900"/>
            <a:ext cx="9144000" cy="1143000"/>
          </a:xfrm>
          <a:ln/>
        </p:spPr>
        <p:txBody>
          <a:bodyPr lIns="90000" tIns="46800" rIns="90000" bIns="46800"/>
          <a:lstStyle/>
          <a:p>
            <a:pPr>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dirty="0"/>
              <a:t>1964 – The mouse and window concept</a:t>
            </a:r>
          </a:p>
        </p:txBody>
      </p:sp>
      <p:sp>
        <p:nvSpPr>
          <p:cNvPr id="7" name="Rectangle 2"/>
          <p:cNvSpPr txBox="1">
            <a:spLocks noChangeArrowheads="1"/>
          </p:cNvSpPr>
          <p:nvPr/>
        </p:nvSpPr>
        <p:spPr>
          <a:xfrm>
            <a:off x="1288648" y="1537500"/>
            <a:ext cx="4953000" cy="4419600"/>
          </a:xfrm>
          <a:prstGeom prst="rect">
            <a:avLst/>
          </a:prstGeom>
          <a:ln/>
        </p:spPr>
        <p:txBody>
          <a:bodyPr vert="horz" lIns="90000" tIns="46800" rIns="90000" bIns="46800" rtlCol="0" anchor="t" anchorCtr="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r>
              <a:rPr lang="en-GB" altLang="en-US" smtClean="0"/>
              <a:t>Douglas Engelbart demonstrates the worlds first “mouse”, nicknamed after the “tail”.</a:t>
            </a:r>
          </a:p>
          <a:p>
            <a:pPr>
              <a:lnSpc>
                <a:spcPct val="93000"/>
              </a:lnSpc>
              <a:spcBef>
                <a:spcPts val="800"/>
              </a:spcBef>
              <a:spcAft>
                <a:spcPct val="0"/>
              </a:spcAft>
              <a:tabLst>
                <a:tab pos="52388" algn="l"/>
                <a:tab pos="509588" algn="l"/>
                <a:tab pos="966788" algn="l"/>
                <a:tab pos="1423988" algn="l"/>
                <a:tab pos="1881188" algn="l"/>
                <a:tab pos="2338388" algn="l"/>
                <a:tab pos="2795588" algn="l"/>
                <a:tab pos="3252788" algn="l"/>
                <a:tab pos="3709988" algn="l"/>
                <a:tab pos="4167188" algn="l"/>
                <a:tab pos="4624388" algn="l"/>
                <a:tab pos="5081588" algn="l"/>
                <a:tab pos="5538788" algn="l"/>
                <a:tab pos="5995988" algn="l"/>
                <a:tab pos="6453188" algn="l"/>
                <a:tab pos="6910388" algn="l"/>
                <a:tab pos="7367588" algn="l"/>
                <a:tab pos="7824788" algn="l"/>
                <a:tab pos="8281988" algn="l"/>
                <a:tab pos="8739188" algn="l"/>
              </a:tabLst>
            </a:pPr>
            <a:endParaRPr lang="en-GB"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236" y="2686288"/>
            <a:ext cx="5372100" cy="3581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723" y="1232700"/>
            <a:ext cx="3438525"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5"/>
          <p:cNvSpPr txBox="1">
            <a:spLocks noChangeArrowheads="1"/>
          </p:cNvSpPr>
          <p:nvPr/>
        </p:nvSpPr>
        <p:spPr bwMode="auto">
          <a:xfrm>
            <a:off x="6927448" y="3747300"/>
            <a:ext cx="2971800" cy="230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5pPr>
            <a:lvl6pPr marL="25146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6pPr>
            <a:lvl7pPr marL="29718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7pPr>
            <a:lvl8pPr marL="34290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8pPr>
            <a:lvl9pPr marL="3886200" indent="-228600" defTabSz="457200" fontAlgn="base" hangingPunct="0">
              <a:lnSpc>
                <a:spcPct val="80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方正明體" charset="0"/>
              </a:defRPr>
            </a:lvl9pPr>
          </a:lstStyle>
          <a:p>
            <a:r>
              <a:rPr lang="en-US" altLang="en-US" sz="2600"/>
              <a:t>SRI (Stanford Research Institute) received a patent on the mouse in 1970, and licensed it to apple for $40,000.</a:t>
            </a:r>
          </a:p>
        </p:txBody>
      </p:sp>
    </p:spTree>
    <p:extLst>
      <p:ext uri="{BB962C8B-B14F-4D97-AF65-F5344CB8AC3E}">
        <p14:creationId xmlns:p14="http://schemas.microsoft.com/office/powerpoint/2010/main" val="1367336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68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607994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GB" altLang="en-US"/>
              <a:t>Aug 20 2007</a:t>
            </a:r>
          </a:p>
        </p:txBody>
      </p:sp>
      <p:sp>
        <p:nvSpPr>
          <p:cNvPr id="5" name="Slide Number Placeholder 4"/>
          <p:cNvSpPr>
            <a:spLocks noGrp="1"/>
          </p:cNvSpPr>
          <p:nvPr>
            <p:ph type="sldNum" idx="4294967295"/>
          </p:nvPr>
        </p:nvSpPr>
        <p:spPr/>
        <p:txBody>
          <a:bodyPr/>
          <a:lstStyle/>
          <a:p>
            <a:fld id="{862602EA-D55B-4B1F-A511-FEC9766BD248}" type="slidenum">
              <a:rPr lang="en-GB" altLang="en-US"/>
              <a:pPr/>
              <a:t>69</a:t>
            </a:fld>
            <a:endParaRPr lang="en-GB" altLang="en-US"/>
          </a:p>
        </p:txBody>
      </p:sp>
      <p:sp>
        <p:nvSpPr>
          <p:cNvPr id="33793"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1969 - ARPANET</a:t>
            </a:r>
          </a:p>
        </p:txBody>
      </p:sp>
      <p:sp>
        <p:nvSpPr>
          <p:cNvPr id="33794" name="Rectangle 2"/>
          <p:cNvSpPr>
            <a:spLocks noGrp="1" noChangeArrowheads="1"/>
          </p:cNvSpPr>
          <p:nvPr>
            <p:ph type="body" idx="1"/>
          </p:nvPr>
        </p:nvSpPr>
        <p:spPr>
          <a:xfrm>
            <a:off x="1800029" y="1520801"/>
            <a:ext cx="4493272" cy="4739538"/>
          </a:xfrm>
          <a:ln/>
        </p:spPr>
        <p:txBody>
          <a:bodyPr vert="horz" lIns="81646" tIns="42456" rIns="81646" bIns="42456" rtlCol="0" anchor="t" anchorCtr="0">
            <a:normAutofit/>
          </a:bodyPr>
          <a:lstStyle/>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precursor to the Internet as we know it, funded by ARPA (Advanced Research Projects Agency now DARPA) begins.</a:t>
            </a:r>
          </a:p>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marL="0" indent="0">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first four nodes were located at:</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UCLA</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Stanford Research Institute</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UC Santa Barbara</a:t>
            </a:r>
          </a:p>
          <a:p>
            <a:pPr marL="0" indent="0">
              <a:lnSpc>
                <a:spcPct val="93000"/>
              </a:lnSpc>
              <a:spcBef>
                <a:spcPts val="726"/>
              </a:spcBef>
              <a:spcAft>
                <a:spcPct val="0"/>
              </a:spcAft>
              <a:buSzPct val="45000"/>
              <a:buBlip>
                <a:blip r:embed="rId3"/>
              </a:buBlip>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University of Utah</a:t>
            </a:r>
          </a:p>
          <a:p>
            <a:pPr marL="0" indent="0">
              <a:lnSpc>
                <a:spcPct val="93000"/>
              </a:lnSpc>
              <a:spcBef>
                <a:spcPts val="726"/>
              </a:spcBef>
              <a:spcAft>
                <a:spcPct val="0"/>
              </a:spcAft>
              <a:buSzTx/>
              <a:buNone/>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spTree>
    <p:extLst>
      <p:ext uri="{BB962C8B-B14F-4D97-AF65-F5344CB8AC3E}">
        <p14:creationId xmlns:p14="http://schemas.microsoft.com/office/powerpoint/2010/main" val="2864535423"/>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Earliest Computer</a:t>
            </a:r>
          </a:p>
        </p:txBody>
      </p:sp>
      <p:sp>
        <p:nvSpPr>
          <p:cNvPr id="3" name="Content Placeholder 2"/>
          <p:cNvSpPr>
            <a:spLocks noGrp="1"/>
          </p:cNvSpPr>
          <p:nvPr>
            <p:ph idx="1"/>
          </p:nvPr>
        </p:nvSpPr>
        <p:spPr>
          <a:xfrm>
            <a:off x="965199" y="1282046"/>
            <a:ext cx="10388601" cy="5184742"/>
          </a:xfrm>
        </p:spPr>
        <p:txBody>
          <a:bodyPr/>
          <a:lstStyle/>
          <a:p>
            <a:r>
              <a:rPr lang="en-US" dirty="0"/>
              <a:t>Originally calculations were computed by humans, whose job title was </a:t>
            </a:r>
            <a:r>
              <a:rPr lang="en-US" dirty="0" smtClean="0"/>
              <a:t>computers.</a:t>
            </a:r>
          </a:p>
          <a:p>
            <a:r>
              <a:rPr lang="en-US" dirty="0" smtClean="0"/>
              <a:t>These </a:t>
            </a:r>
            <a:r>
              <a:rPr lang="en-US" dirty="0"/>
              <a:t>human computers were typically engaged in the calculation of a mathematical </a:t>
            </a:r>
            <a:r>
              <a:rPr lang="en-US" dirty="0" smtClean="0"/>
              <a:t>expression.</a:t>
            </a:r>
          </a:p>
          <a:p>
            <a:r>
              <a:rPr lang="en-US" dirty="0" smtClean="0"/>
              <a:t>The </a:t>
            </a:r>
            <a:r>
              <a:rPr lang="en-US" dirty="0"/>
              <a:t>calculations of this period were specialized and expensive, requiring years of training in </a:t>
            </a:r>
            <a:r>
              <a:rPr lang="en-US" dirty="0" smtClean="0"/>
              <a:t>mathematics.</a:t>
            </a:r>
          </a:p>
          <a:p>
            <a:r>
              <a:rPr lang="en-US" dirty="0" smtClean="0"/>
              <a:t>The </a:t>
            </a:r>
            <a:r>
              <a:rPr lang="en-US" dirty="0"/>
              <a:t>first use of the word "computer" was recorded in </a:t>
            </a:r>
            <a:r>
              <a:rPr lang="en-US" b="1" dirty="0"/>
              <a:t>1613</a:t>
            </a:r>
            <a:r>
              <a:rPr lang="en-US" dirty="0"/>
              <a:t>, referring to a person who carried out calculations, or computations, and the word continued to be used in that sense until the middle of the 20th century.</a:t>
            </a:r>
          </a:p>
        </p:txBody>
      </p:sp>
      <p:sp>
        <p:nvSpPr>
          <p:cNvPr id="4" name="Slide Number Placeholder 3"/>
          <p:cNvSpPr>
            <a:spLocks noGrp="1"/>
          </p:cNvSpPr>
          <p:nvPr>
            <p:ph type="sldNum" sz="quarter" idx="12"/>
          </p:nvPr>
        </p:nvSpPr>
        <p:spPr/>
        <p:txBody>
          <a:bodyPr/>
          <a:lstStyle/>
          <a:p>
            <a:fld id="{8330CF0F-2992-4812-A2BD-C038BC9AA5D1}" type="slidenum">
              <a:rPr lang="en-US" smtClean="0"/>
              <a:pPr/>
              <a:t>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0722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GB" altLang="en-US"/>
              <a:t>Aug 20 2007</a:t>
            </a:r>
          </a:p>
        </p:txBody>
      </p:sp>
      <p:sp>
        <p:nvSpPr>
          <p:cNvPr id="7" name="Slide Number Placeholder 4"/>
          <p:cNvSpPr>
            <a:spLocks noGrp="1"/>
          </p:cNvSpPr>
          <p:nvPr>
            <p:ph type="sldNum" idx="4294967295"/>
          </p:nvPr>
        </p:nvSpPr>
        <p:spPr/>
        <p:txBody>
          <a:bodyPr/>
          <a:lstStyle/>
          <a:p>
            <a:fld id="{89C6134E-8988-4025-BED8-5C1AE0B20662}" type="slidenum">
              <a:rPr lang="en-GB" altLang="en-US"/>
              <a:pPr/>
              <a:t>70</a:t>
            </a:fld>
            <a:endParaRPr lang="en-GB" altLang="en-US"/>
          </a:p>
        </p:txBody>
      </p:sp>
      <p:sp>
        <p:nvSpPr>
          <p:cNvPr id="34817" name="Rectangle 1"/>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1970 – Intel  1103 Dynamic Memory Chip</a:t>
            </a:r>
          </a:p>
        </p:txBody>
      </p:sp>
      <p:sp>
        <p:nvSpPr>
          <p:cNvPr id="34818" name="Rectangle 2"/>
          <p:cNvSpPr>
            <a:spLocks noGrp="1" noChangeArrowheads="1"/>
          </p:cNvSpPr>
          <p:nvPr>
            <p:ph type="body" idx="1"/>
          </p:nvPr>
        </p:nvSpPr>
        <p:spPr>
          <a:xfrm>
            <a:off x="1800029" y="1520800"/>
            <a:ext cx="4493272" cy="4009381"/>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Worlds first commercially available dynamic memory chip, 1024 bytes or 1KB</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284" y="2634038"/>
            <a:ext cx="4491832" cy="3368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115" y="1313418"/>
            <a:ext cx="3015677" cy="4264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16890411"/>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GB" altLang="en-US"/>
              <a:t>Aug 20 2007</a:t>
            </a:r>
          </a:p>
        </p:txBody>
      </p:sp>
      <p:sp>
        <p:nvSpPr>
          <p:cNvPr id="7" name="Slide Number Placeholder 4"/>
          <p:cNvSpPr>
            <a:spLocks noGrp="1"/>
          </p:cNvSpPr>
          <p:nvPr>
            <p:ph type="sldNum" idx="4294967295"/>
          </p:nvPr>
        </p:nvSpPr>
        <p:spPr/>
        <p:txBody>
          <a:bodyPr/>
          <a:lstStyle/>
          <a:p>
            <a:fld id="{344DA7EB-2B8E-42AE-84B3-EC94FC920701}" type="slidenum">
              <a:rPr lang="en-GB" altLang="en-US"/>
              <a:pPr/>
              <a:t>71</a:t>
            </a:fld>
            <a:endParaRPr lang="en-GB" altLang="en-US"/>
          </a:p>
        </p:txBody>
      </p:sp>
      <p:sp>
        <p:nvSpPr>
          <p:cNvPr id="35841"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1971 – Intel  4004 Microprocessor</a:t>
            </a:r>
          </a:p>
        </p:txBody>
      </p:sp>
      <p:sp>
        <p:nvSpPr>
          <p:cNvPr id="35842" name="Rectangle 2"/>
          <p:cNvSpPr>
            <a:spLocks noGrp="1" noChangeArrowheads="1"/>
          </p:cNvSpPr>
          <p:nvPr>
            <p:ph type="body" idx="1"/>
          </p:nvPr>
        </p:nvSpPr>
        <p:spPr>
          <a:xfrm>
            <a:off x="1800029" y="1520800"/>
            <a:ext cx="4493272" cy="4009381"/>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Worlds first microprocessor with 2,300 transistors, had the same processing power as the 3,000 cubic-foot ENIAC.</a:t>
            </a:r>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746" y="1244291"/>
            <a:ext cx="3662305" cy="5034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114" y="3110727"/>
            <a:ext cx="3452042" cy="25893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17859170"/>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r>
              <a:rPr lang="en-GB" altLang="en-US"/>
              <a:t>Aug 20 2007</a:t>
            </a:r>
          </a:p>
        </p:txBody>
      </p:sp>
      <p:sp>
        <p:nvSpPr>
          <p:cNvPr id="6" name="Slide Number Placeholder 4"/>
          <p:cNvSpPr>
            <a:spLocks noGrp="1"/>
          </p:cNvSpPr>
          <p:nvPr>
            <p:ph type="sldNum" idx="4294967295"/>
          </p:nvPr>
        </p:nvSpPr>
        <p:spPr/>
        <p:txBody>
          <a:bodyPr/>
          <a:lstStyle/>
          <a:p>
            <a:fld id="{B58A5EC5-20DC-43E2-A782-C4A6CB7DE8FB}" type="slidenum">
              <a:rPr lang="en-GB" altLang="en-US"/>
              <a:pPr/>
              <a:t>72</a:t>
            </a:fld>
            <a:endParaRPr lang="en-GB" altLang="en-US"/>
          </a:p>
        </p:txBody>
      </p:sp>
      <p:sp>
        <p:nvSpPr>
          <p:cNvPr id="36865"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1973-1976 – Ethernet</a:t>
            </a:r>
          </a:p>
        </p:txBody>
      </p:sp>
      <p:sp>
        <p:nvSpPr>
          <p:cNvPr id="36866" name="Rectangle 2"/>
          <p:cNvSpPr>
            <a:spLocks noGrp="1" noChangeArrowheads="1"/>
          </p:cNvSpPr>
          <p:nvPr>
            <p:ph type="body" idx="1"/>
          </p:nvPr>
        </p:nvSpPr>
        <p:spPr>
          <a:xfrm>
            <a:off x="1800030" y="1520800"/>
            <a:ext cx="4078508" cy="4700654"/>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Robert Metcalfe at Xerox invents Ethernet so that multiple computers can talk to a new laser printer. Originally, Ethernet used a large coaxial cable and ran at 3Mbit/sec.</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Ethernet today runs over twisted pair (usually CAT5, or CAT6) and can achieve speeds of 10Megabit/sec to 1Gigabit (1000 Mbit/sec).</a:t>
            </a:r>
          </a:p>
        </p:txBody>
      </p:sp>
      <p:pic>
        <p:nvPicPr>
          <p:cNvPr id="36867" name="Picture 3"/>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85920" y="1244291"/>
            <a:ext cx="3776076" cy="5034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28101133"/>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GB" altLang="en-US"/>
              <a:t>Aug 20 2007</a:t>
            </a:r>
          </a:p>
        </p:txBody>
      </p:sp>
      <p:sp>
        <p:nvSpPr>
          <p:cNvPr id="7" name="Slide Number Placeholder 4"/>
          <p:cNvSpPr>
            <a:spLocks noGrp="1"/>
          </p:cNvSpPr>
          <p:nvPr>
            <p:ph type="sldNum" idx="4294967295"/>
          </p:nvPr>
        </p:nvSpPr>
        <p:spPr/>
        <p:txBody>
          <a:bodyPr/>
          <a:lstStyle/>
          <a:p>
            <a:fld id="{F459F201-B108-4C37-B10F-666796D65B43}" type="slidenum">
              <a:rPr lang="en-GB" altLang="en-US"/>
              <a:pPr/>
              <a:t>73</a:t>
            </a:fld>
            <a:endParaRPr lang="en-GB" altLang="en-US"/>
          </a:p>
        </p:txBody>
      </p:sp>
      <p:sp>
        <p:nvSpPr>
          <p:cNvPr id="37889"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1974/1975 – Personal Computers</a:t>
            </a:r>
          </a:p>
        </p:txBody>
      </p:sp>
      <p:sp>
        <p:nvSpPr>
          <p:cNvPr id="37890" name="Rectangle 2"/>
          <p:cNvSpPr>
            <a:spLocks noGrp="1" noChangeArrowheads="1"/>
          </p:cNvSpPr>
          <p:nvPr>
            <p:ph type="body" idx="1"/>
          </p:nvPr>
        </p:nvSpPr>
        <p:spPr>
          <a:xfrm>
            <a:off x="1800030" y="1520800"/>
            <a:ext cx="3871126" cy="3663745"/>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Scelbi Mark-8 Altair and IBM 5100 computers are first marketed to individuals (as opposed to corporations). They are followed by the Apple I,II, TRS-80, and Commodore Pet computers by 1977.</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986" y="1244291"/>
            <a:ext cx="3866806" cy="3184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141" y="4278690"/>
            <a:ext cx="3838002" cy="25245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4098275"/>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GB" altLang="en-US"/>
              <a:t>Aug 20 2007</a:t>
            </a:r>
          </a:p>
        </p:txBody>
      </p:sp>
      <p:sp>
        <p:nvSpPr>
          <p:cNvPr id="5" name="Slide Number Placeholder 4"/>
          <p:cNvSpPr>
            <a:spLocks noGrp="1"/>
          </p:cNvSpPr>
          <p:nvPr>
            <p:ph type="sldNum" idx="4294967295"/>
          </p:nvPr>
        </p:nvSpPr>
        <p:spPr/>
        <p:txBody>
          <a:bodyPr/>
          <a:lstStyle/>
          <a:p>
            <a:fld id="{4B54BE72-E474-4989-8AA3-BC418F61E491}" type="slidenum">
              <a:rPr lang="en-GB" altLang="en-US"/>
              <a:pPr/>
              <a:t>74</a:t>
            </a:fld>
            <a:endParaRPr lang="en-GB" altLang="en-US"/>
          </a:p>
        </p:txBody>
      </p:sp>
      <p:sp>
        <p:nvSpPr>
          <p:cNvPr id="38913"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lnSpc>
                <a:spcPct val="93000"/>
              </a:lnSpc>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GB" altLang="en-US"/>
              <a:t>1977 – Growth of the ARPAnet</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920" y="1270214"/>
            <a:ext cx="6912726" cy="49512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9649580"/>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idx="10"/>
          </p:nvPr>
        </p:nvSpPr>
        <p:spPr/>
        <p:txBody>
          <a:bodyPr/>
          <a:lstStyle/>
          <a:p>
            <a:r>
              <a:rPr lang="en-GB" altLang="en-US"/>
              <a:t>Aug 20 2007</a:t>
            </a:r>
          </a:p>
        </p:txBody>
      </p:sp>
      <p:sp>
        <p:nvSpPr>
          <p:cNvPr id="7" name="Slide Number Placeholder 4"/>
          <p:cNvSpPr>
            <a:spLocks noGrp="1"/>
          </p:cNvSpPr>
          <p:nvPr>
            <p:ph type="sldNum" idx="4294967295"/>
          </p:nvPr>
        </p:nvSpPr>
        <p:spPr/>
        <p:txBody>
          <a:bodyPr/>
          <a:lstStyle/>
          <a:p>
            <a:fld id="{DFA71FC0-554B-4367-AAAF-F4B8E79C73D4}" type="slidenum">
              <a:rPr lang="en-GB" altLang="en-US"/>
              <a:pPr/>
              <a:t>75</a:t>
            </a:fld>
            <a:endParaRPr lang="en-GB" altLang="en-US"/>
          </a:p>
        </p:txBody>
      </p:sp>
      <p:pic>
        <p:nvPicPr>
          <p:cNvPr id="39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493" y="1451673"/>
            <a:ext cx="4234045" cy="2903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38" name="Rectangle 2"/>
          <p:cNvSpPr>
            <a:spLocks noGrp="1" noChangeArrowheads="1"/>
          </p:cNvSpPr>
          <p:nvPr>
            <p:ph type="title"/>
          </p:nvPr>
        </p:nvSpPr>
        <p:spPr>
          <a:xfrm>
            <a:off x="1523520" y="276509"/>
            <a:ext cx="8295271" cy="1036909"/>
          </a:xfrm>
          <a:ln/>
        </p:spPr>
        <p:txBody>
          <a:bodyPr vert="horz" lIns="81646" tIns="42456" rIns="81646" bIns="42456" rtlCol="0" anchor="ct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1978/1979 – First individual productivity software</a:t>
            </a:r>
          </a:p>
        </p:txBody>
      </p:sp>
      <p:sp>
        <p:nvSpPr>
          <p:cNvPr id="39939" name="Rectangle 3"/>
          <p:cNvSpPr>
            <a:spLocks noGrp="1" noChangeArrowheads="1"/>
          </p:cNvSpPr>
          <p:nvPr>
            <p:ph type="body" idx="1"/>
          </p:nvPr>
        </p:nvSpPr>
        <p:spPr>
          <a:xfrm>
            <a:off x="6362428" y="1297577"/>
            <a:ext cx="3663745" cy="2850059"/>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VisiCalc Spreadsheet software and WordStar word processor are the “killer applications” for personal computers, especially for small business owners.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p:txBody>
      </p:sp>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666" y="3525491"/>
            <a:ext cx="4147635" cy="2729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35576213"/>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r>
              <a:rPr lang="en-GB" altLang="en-US"/>
              <a:t>Aug 20 2007</a:t>
            </a:r>
          </a:p>
        </p:txBody>
      </p:sp>
      <p:sp>
        <p:nvSpPr>
          <p:cNvPr id="6" name="Slide Number Placeholder 4"/>
          <p:cNvSpPr>
            <a:spLocks noGrp="1"/>
          </p:cNvSpPr>
          <p:nvPr>
            <p:ph type="sldNum" idx="4294967295"/>
          </p:nvPr>
        </p:nvSpPr>
        <p:spPr/>
        <p:txBody>
          <a:bodyPr/>
          <a:lstStyle/>
          <a:p>
            <a:fld id="{56164E8C-B81A-42DE-9CEA-8611B73AAF65}" type="slidenum">
              <a:rPr lang="en-GB" altLang="en-US"/>
              <a:pPr/>
              <a:t>76</a:t>
            </a:fld>
            <a:endParaRPr lang="en-GB" altLang="en-US"/>
          </a:p>
        </p:txBody>
      </p:sp>
      <p:sp>
        <p:nvSpPr>
          <p:cNvPr id="40961"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1981 – IBM PC</a:t>
            </a:r>
          </a:p>
        </p:txBody>
      </p:sp>
      <p:sp>
        <p:nvSpPr>
          <p:cNvPr id="40962" name="Rectangle 2"/>
          <p:cNvSpPr>
            <a:spLocks noGrp="1" noChangeArrowheads="1"/>
          </p:cNvSpPr>
          <p:nvPr>
            <p:ph type="body" idx="1"/>
          </p:nvPr>
        </p:nvSpPr>
        <p:spPr>
          <a:xfrm>
            <a:off x="1800030" y="1520801"/>
            <a:ext cx="4078508" cy="4797144"/>
          </a:xfrm>
          <a:ln/>
        </p:spPr>
        <p:txBody>
          <a:bodyPr vert="horz" lIns="81646" tIns="42456" rIns="81646" bIns="42456" rtlCol="0" anchor="t" anchorCtr="0">
            <a:normAutofit lnSpcReduction="10000"/>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The IBM PC is introduced running the Microsoft Disk Operating System (MS-DOS) along with CP/M-86. The IBM PC's open architecture made it the de-facto standard platform, and it was eventually replaced by inexpensive clones.</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endParaRPr lang="en-GB" altLang="en-US"/>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CPU: Intel 8088 @ 4.77 MHz</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RAM: 16 kB ~ 640 kB</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Price: $5,000 - $20,000</a:t>
            </a:r>
          </a:p>
        </p:txBody>
      </p:sp>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538" y="1451673"/>
            <a:ext cx="3827922" cy="2955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1535098"/>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idx="10"/>
          </p:nvPr>
        </p:nvSpPr>
        <p:spPr/>
        <p:txBody>
          <a:bodyPr/>
          <a:lstStyle/>
          <a:p>
            <a:r>
              <a:rPr lang="en-GB" altLang="en-US"/>
              <a:t>Aug 20 2007</a:t>
            </a:r>
          </a:p>
        </p:txBody>
      </p:sp>
      <p:sp>
        <p:nvSpPr>
          <p:cNvPr id="6" name="Slide Number Placeholder 4"/>
          <p:cNvSpPr>
            <a:spLocks noGrp="1"/>
          </p:cNvSpPr>
          <p:nvPr>
            <p:ph type="sldNum" idx="4294967295"/>
          </p:nvPr>
        </p:nvSpPr>
        <p:spPr/>
        <p:txBody>
          <a:bodyPr/>
          <a:lstStyle/>
          <a:p>
            <a:fld id="{29F435AD-3698-4F96-A8BA-3E365C460BD9}" type="slidenum">
              <a:rPr lang="en-GB" altLang="en-US"/>
              <a:pPr/>
              <a:t>77</a:t>
            </a:fld>
            <a:endParaRPr lang="en-GB" altLang="en-US"/>
          </a:p>
        </p:txBody>
      </p:sp>
      <p:sp>
        <p:nvSpPr>
          <p:cNvPr id="41985" name="Rectangle 1"/>
          <p:cNvSpPr>
            <a:spLocks noGrp="1" noChangeArrowheads="1"/>
          </p:cNvSpPr>
          <p:nvPr>
            <p:ph type="title"/>
          </p:nvPr>
        </p:nvSpPr>
        <p:spPr>
          <a:xfrm>
            <a:off x="1523520" y="276509"/>
            <a:ext cx="8295271" cy="1036909"/>
          </a:xfrm>
          <a:ln/>
        </p:spPr>
        <p:txBody>
          <a:bodyPr vert="horz" lIns="81646" tIns="42456" rIns="81646" bIns="42456" rtlCol="0" anchor="ctr">
            <a:normAutofit/>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1984 – Apple Macintosh</a:t>
            </a:r>
          </a:p>
        </p:txBody>
      </p:sp>
      <p:sp>
        <p:nvSpPr>
          <p:cNvPr id="41986" name="Rectangle 2"/>
          <p:cNvSpPr>
            <a:spLocks noGrp="1" noChangeArrowheads="1"/>
          </p:cNvSpPr>
          <p:nvPr>
            <p:ph type="body" idx="1"/>
          </p:nvPr>
        </p:nvSpPr>
        <p:spPr>
          <a:xfrm>
            <a:off x="1730902" y="1451673"/>
            <a:ext cx="3525490" cy="4977163"/>
          </a:xfrm>
          <a:ln/>
        </p:spPr>
        <p:txBody>
          <a:bodyPr vert="horz" lIns="81646" tIns="42456" rIns="81646" bIns="42456" rtlCol="0" anchor="t" anchorCtr="0">
            <a:normAutofit/>
          </a:bodyPr>
          <a:lstStyle/>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Apple introduces the first successful consumer computer with a WIMP user interface (Windows Icons Mouse &amp; Pointer), modelled after the unsuccessful Xerox Alto computer.</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Motorola 68000 @8Mhz</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128KB Ram</a:t>
            </a:r>
          </a:p>
          <a:p>
            <a:pPr>
              <a:lnSpc>
                <a:spcPct val="93000"/>
              </a:lnSpc>
              <a:spcBef>
                <a:spcPts val="726"/>
              </a:spcBef>
              <a:spcAft>
                <a:spcPct val="0"/>
              </a:spcAft>
              <a:tabLst>
                <a:tab pos="47526" algn="l"/>
                <a:tab pos="462298" algn="l"/>
                <a:tab pos="877070" algn="l"/>
                <a:tab pos="1291842" algn="l"/>
                <a:tab pos="1706614" algn="l"/>
                <a:tab pos="2121386" algn="l"/>
                <a:tab pos="2536157" algn="l"/>
                <a:tab pos="2950929" algn="l"/>
                <a:tab pos="3365701" algn="l"/>
                <a:tab pos="3780473" algn="l"/>
                <a:tab pos="4195245" algn="l"/>
                <a:tab pos="4610017" algn="l"/>
                <a:tab pos="5024788" algn="l"/>
                <a:tab pos="5439560" algn="l"/>
                <a:tab pos="5854332" algn="l"/>
                <a:tab pos="6269104" algn="l"/>
                <a:tab pos="6683876" algn="l"/>
                <a:tab pos="7098648" algn="l"/>
                <a:tab pos="7513420" algn="l"/>
                <a:tab pos="7928191" algn="l"/>
              </a:tabLst>
            </a:pPr>
            <a:r>
              <a:rPr lang="en-GB" altLang="en-US"/>
              <a:t>US$1,995 to US$2,495</a:t>
            </a: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10" y="1314859"/>
            <a:ext cx="4182199" cy="52061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4695449"/>
      </p:ext>
    </p:extLst>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78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Generations Of Computers - PowerPoint Slides"/>
          <p:cNvPicPr>
            <a:picLocks noGrp="1" noChangeAspect="1" noChangeArrowheads="1"/>
          </p:cNvPicPr>
          <p:nvPr>
            <p:ph idx="1"/>
          </p:nvPr>
        </p:nvPicPr>
        <p:blipFill>
          <a:blip r:embed="rId2"/>
          <a:srcRect/>
          <a:stretch>
            <a:fillRect/>
          </a:stretch>
        </p:blipFill>
        <p:spPr bwMode="auto">
          <a:xfrm>
            <a:off x="2865966" y="1390899"/>
            <a:ext cx="6587066" cy="4940300"/>
          </a:xfrm>
          <a:prstGeom prst="rect">
            <a:avLst/>
          </a:prstGeom>
          <a:noFill/>
        </p:spPr>
      </p:pic>
    </p:spTree>
    <p:extLst>
      <p:ext uri="{BB962C8B-B14F-4D97-AF65-F5344CB8AC3E}">
        <p14:creationId xmlns:p14="http://schemas.microsoft.com/office/powerpoint/2010/main" val="1943721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79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Integrated Circuit&#10;•&#10;&#10;Jack St. Clair Kilby and Robert Noyce of Texas Instruments&#10;manufactured the first integrated circuit..."/>
          <p:cNvPicPr>
            <a:picLocks noGrp="1" noChangeAspect="1" noChangeArrowheads="1"/>
          </p:cNvPicPr>
          <p:nvPr>
            <p:ph idx="1"/>
          </p:nvPr>
        </p:nvPicPr>
        <p:blipFill rotWithShape="1">
          <a:blip r:embed="rId2"/>
          <a:srcRect b="8682"/>
          <a:stretch/>
        </p:blipFill>
        <p:spPr bwMode="auto">
          <a:xfrm>
            <a:off x="2604304" y="1305916"/>
            <a:ext cx="7381874" cy="5106459"/>
          </a:xfrm>
          <a:prstGeom prst="rect">
            <a:avLst/>
          </a:prstGeom>
          <a:noFill/>
        </p:spPr>
      </p:pic>
    </p:spTree>
    <p:extLst>
      <p:ext uri="{BB962C8B-B14F-4D97-AF65-F5344CB8AC3E}">
        <p14:creationId xmlns:p14="http://schemas.microsoft.com/office/powerpoint/2010/main" val="142360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Computers</a:t>
            </a:r>
          </a:p>
        </p:txBody>
      </p:sp>
      <p:sp>
        <p:nvSpPr>
          <p:cNvPr id="3" name="Content Placeholder 2"/>
          <p:cNvSpPr>
            <a:spLocks noGrp="1"/>
          </p:cNvSpPr>
          <p:nvPr>
            <p:ph idx="1"/>
          </p:nvPr>
        </p:nvSpPr>
        <p:spPr/>
        <p:txBody>
          <a:bodyPr>
            <a:normAutofit/>
          </a:bodyPr>
          <a:lstStyle/>
          <a:p>
            <a:r>
              <a:rPr lang="en-US" sz="2800" dirty="0"/>
              <a:t>Pre-Mechanical </a:t>
            </a:r>
            <a:r>
              <a:rPr lang="en-US" sz="2800" dirty="0" smtClean="0"/>
              <a:t>Computing</a:t>
            </a:r>
          </a:p>
          <a:p>
            <a:r>
              <a:rPr lang="en-US" sz="2800" dirty="0" smtClean="0"/>
              <a:t>Mechanical computers</a:t>
            </a:r>
          </a:p>
          <a:p>
            <a:r>
              <a:rPr lang="en-US" sz="2800" dirty="0" smtClean="0"/>
              <a:t>Electro-mechanical computers</a:t>
            </a:r>
          </a:p>
          <a:p>
            <a:r>
              <a:rPr lang="en-US" sz="2800" dirty="0" smtClean="0"/>
              <a:t>Electronic </a:t>
            </a:r>
            <a:r>
              <a:rPr lang="en-US" sz="2800" dirty="0"/>
              <a:t>digital computers</a:t>
            </a:r>
          </a:p>
        </p:txBody>
      </p:sp>
      <p:sp>
        <p:nvSpPr>
          <p:cNvPr id="4" name="Slide Number Placeholder 3"/>
          <p:cNvSpPr>
            <a:spLocks noGrp="1"/>
          </p:cNvSpPr>
          <p:nvPr>
            <p:ph type="sldNum" sz="quarter" idx="12"/>
          </p:nvPr>
        </p:nvSpPr>
        <p:spPr/>
        <p:txBody>
          <a:bodyPr/>
          <a:lstStyle/>
          <a:p>
            <a:fld id="{8330CF0F-2992-4812-A2BD-C038BC9AA5D1}" type="slidenum">
              <a:rPr lang="en-US" smtClean="0"/>
              <a:pPr/>
              <a:t>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12606933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Second Generation&#10;(1959-1965)&#10;•&#10;&#10;•&#10;&#10;1960s : Gene Amdahl designed the IBM System/360 series of&#10;mainframe (G) computers, the..."/>
          <p:cNvPicPr>
            <a:picLocks noGrp="1" noChangeAspect="1" noChangeArrowheads="1"/>
          </p:cNvPicPr>
          <p:nvPr>
            <p:ph idx="1"/>
          </p:nvPr>
        </p:nvPicPr>
        <p:blipFill rotWithShape="1">
          <a:blip r:embed="rId2"/>
          <a:srcRect b="8504"/>
          <a:stretch/>
        </p:blipFill>
        <p:spPr bwMode="auto">
          <a:xfrm>
            <a:off x="1623544" y="219919"/>
            <a:ext cx="8744951" cy="6007261"/>
          </a:xfrm>
          <a:prstGeom prst="rect">
            <a:avLst/>
          </a:prstGeom>
          <a:noFill/>
        </p:spPr>
      </p:pic>
    </p:spTree>
    <p:extLst>
      <p:ext uri="{BB962C8B-B14F-4D97-AF65-F5344CB8AC3E}">
        <p14:creationId xmlns:p14="http://schemas.microsoft.com/office/powerpoint/2010/main" val="1641305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Cont…&#10;•&#10;&#10;•&#10;&#10;1963 : Ken Olsen, founder of DEC, produced the PDP-I, the first&#10;minicomputer (G).&#10;1965 : BASIC (Beginners All-..."/>
          <p:cNvPicPr>
            <a:picLocks noGrp="1" noChangeAspect="1" noChangeArrowheads="1"/>
          </p:cNvPicPr>
          <p:nvPr>
            <p:ph idx="1"/>
          </p:nvPr>
        </p:nvPicPr>
        <p:blipFill>
          <a:blip r:embed="rId2"/>
          <a:srcRect/>
          <a:stretch>
            <a:fillRect/>
          </a:stretch>
        </p:blipFill>
        <p:spPr bwMode="auto">
          <a:xfrm>
            <a:off x="2825469" y="1349632"/>
            <a:ext cx="6668060" cy="5006271"/>
          </a:xfrm>
          <a:prstGeom prst="rect">
            <a:avLst/>
          </a:prstGeom>
          <a:noFill/>
        </p:spPr>
      </p:pic>
    </p:spTree>
    <p:extLst>
      <p:ext uri="{BB962C8B-B14F-4D97-AF65-F5344CB8AC3E}">
        <p14:creationId xmlns:p14="http://schemas.microsoft.com/office/powerpoint/2010/main" val="5490627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10;•&#10;•&#10;&#10;1969 : The Internet is started.&#10;1970 : Dr. Ted Hoff developed the famous Intel 4004&#10;microprocessor (G) chip.&#10;1971 :..."/>
          <p:cNvPicPr>
            <a:picLocks noGrp="1" noChangeAspect="1" noChangeArrowheads="1"/>
          </p:cNvPicPr>
          <p:nvPr>
            <p:ph idx="1"/>
          </p:nvPr>
        </p:nvPicPr>
        <p:blipFill>
          <a:blip r:embed="rId2"/>
          <a:srcRect/>
          <a:stretch>
            <a:fillRect/>
          </a:stretch>
        </p:blipFill>
        <p:spPr bwMode="auto">
          <a:xfrm>
            <a:off x="2730333" y="1400538"/>
            <a:ext cx="6467642" cy="4855800"/>
          </a:xfrm>
          <a:prstGeom prst="rect">
            <a:avLst/>
          </a:prstGeom>
          <a:noFill/>
        </p:spPr>
      </p:pic>
    </p:spTree>
    <p:extLst>
      <p:ext uri="{BB962C8B-B14F-4D97-AF65-F5344CB8AC3E}">
        <p14:creationId xmlns:p14="http://schemas.microsoft.com/office/powerpoint/2010/main" val="1023124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Fourth Generation&#10;(1971-Present)&#10;•&#10;&#10;1975 : Ed Roberts, the &quot;father of the microcomputer&quot; designed the first&#10;microcomputer,..."/>
          <p:cNvPicPr>
            <a:picLocks noGrp="1" noChangeAspect="1" noChangeArrowheads="1"/>
          </p:cNvPicPr>
          <p:nvPr>
            <p:ph idx="1"/>
          </p:nvPr>
        </p:nvPicPr>
        <p:blipFill>
          <a:blip r:embed="rId2"/>
          <a:srcRect/>
          <a:stretch>
            <a:fillRect/>
          </a:stretch>
        </p:blipFill>
        <p:spPr bwMode="auto">
          <a:xfrm>
            <a:off x="2468247" y="1203768"/>
            <a:ext cx="6729728" cy="5052570"/>
          </a:xfrm>
          <a:prstGeom prst="rect">
            <a:avLst/>
          </a:prstGeom>
          <a:noFill/>
        </p:spPr>
      </p:pic>
    </p:spTree>
    <p:extLst>
      <p:ext uri="{BB962C8B-B14F-4D97-AF65-F5344CB8AC3E}">
        <p14:creationId xmlns:p14="http://schemas.microsoft.com/office/powerpoint/2010/main" val="7040364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4" descr="Cont…&#10;•&#10;&#10;•&#10;&#10;1976 : Cray developed the Cray-I supercomputer (G). Apple Computer, Inc&#10;was founded by Steven Jobs and Stephen..."/>
          <p:cNvPicPr>
            <a:picLocks noGrp="1" noChangeAspect="1" noChangeArrowheads="1"/>
          </p:cNvPicPr>
          <p:nvPr>
            <p:ph idx="1"/>
          </p:nvPr>
        </p:nvPicPr>
        <p:blipFill>
          <a:blip r:embed="rId2"/>
          <a:srcRect/>
          <a:stretch>
            <a:fillRect/>
          </a:stretch>
        </p:blipFill>
        <p:spPr bwMode="auto">
          <a:xfrm>
            <a:off x="2351276" y="1115947"/>
            <a:ext cx="7151539" cy="5369259"/>
          </a:xfrm>
          <a:prstGeom prst="rect">
            <a:avLst/>
          </a:prstGeom>
          <a:noFill/>
        </p:spPr>
      </p:pic>
    </p:spTree>
    <p:extLst>
      <p:ext uri="{BB962C8B-B14F-4D97-AF65-F5344CB8AC3E}">
        <p14:creationId xmlns:p14="http://schemas.microsoft.com/office/powerpoint/2010/main" val="3208844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FOURTH GENERATION (1971-PRESENT)"/>
          <p:cNvPicPr>
            <a:picLocks noGrp="1" noChangeAspect="1" noChangeArrowheads="1"/>
          </p:cNvPicPr>
          <p:nvPr>
            <p:ph idx="1"/>
          </p:nvPr>
        </p:nvPicPr>
        <p:blipFill>
          <a:blip r:embed="rId2"/>
          <a:srcRect/>
          <a:stretch>
            <a:fillRect/>
          </a:stretch>
        </p:blipFill>
        <p:spPr bwMode="auto">
          <a:xfrm>
            <a:off x="1442658" y="1331089"/>
            <a:ext cx="8755138" cy="4907665"/>
          </a:xfrm>
          <a:prstGeom prst="rect">
            <a:avLst/>
          </a:prstGeom>
          <a:noFill/>
        </p:spPr>
      </p:pic>
    </p:spTree>
    <p:extLst>
      <p:ext uri="{BB962C8B-B14F-4D97-AF65-F5344CB8AC3E}">
        <p14:creationId xmlns:p14="http://schemas.microsoft.com/office/powerpoint/2010/main" val="3450601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Cont…&#10;•&#10;&#10;•&#10;&#10;1970 : 1980: IBM offers Bill Gates the opportunity to develop the operating&#10;system for its new IBM personal co..."/>
          <p:cNvPicPr>
            <a:picLocks noGrp="1" noChangeAspect="1" noChangeArrowheads="1"/>
          </p:cNvPicPr>
          <p:nvPr>
            <p:ph idx="1"/>
          </p:nvPr>
        </p:nvPicPr>
        <p:blipFill>
          <a:blip r:embed="rId2"/>
          <a:srcRect/>
          <a:stretch>
            <a:fillRect/>
          </a:stretch>
        </p:blipFill>
        <p:spPr bwMode="auto">
          <a:xfrm>
            <a:off x="3121025" y="1693862"/>
            <a:ext cx="6076950" cy="4562475"/>
          </a:xfrm>
          <a:prstGeom prst="rect">
            <a:avLst/>
          </a:prstGeom>
          <a:noFill/>
        </p:spPr>
      </p:pic>
    </p:spTree>
    <p:extLst>
      <p:ext uri="{BB962C8B-B14F-4D97-AF65-F5344CB8AC3E}">
        <p14:creationId xmlns:p14="http://schemas.microsoft.com/office/powerpoint/2010/main" val="148236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Cont…&#10;•&#10;&#10;•&#10;&#10;1984 : Apple introduced the Macintosh computer, which incorporated a&#10;unique graphical interface, making it eas..."/>
          <p:cNvPicPr>
            <a:picLocks noGrp="1" noChangeAspect="1" noChangeArrowheads="1"/>
          </p:cNvPicPr>
          <p:nvPr>
            <p:ph idx="1"/>
          </p:nvPr>
        </p:nvPicPr>
        <p:blipFill>
          <a:blip r:embed="rId2"/>
          <a:srcRect/>
          <a:stretch>
            <a:fillRect/>
          </a:stretch>
        </p:blipFill>
        <p:spPr bwMode="auto">
          <a:xfrm>
            <a:off x="3121025" y="1693862"/>
            <a:ext cx="6076950" cy="4562475"/>
          </a:xfrm>
          <a:prstGeom prst="rect">
            <a:avLst/>
          </a:prstGeom>
          <a:noFill/>
        </p:spPr>
      </p:pic>
    </p:spTree>
    <p:extLst>
      <p:ext uri="{BB962C8B-B14F-4D97-AF65-F5344CB8AC3E}">
        <p14:creationId xmlns:p14="http://schemas.microsoft.com/office/powerpoint/2010/main" val="521541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Cont…&#10;•&#10;•&#10;•&#10;&#10;1987 : IBM announced the OS/2 operating-system technology.&#10;1988 : A nondestructive worm was introduced into t..."/>
          <p:cNvPicPr>
            <a:picLocks noGrp="1" noChangeAspect="1" noChangeArrowheads="1"/>
          </p:cNvPicPr>
          <p:nvPr>
            <p:ph idx="1"/>
          </p:nvPr>
        </p:nvPicPr>
        <p:blipFill>
          <a:blip r:embed="rId2"/>
          <a:srcRect/>
          <a:stretch>
            <a:fillRect/>
          </a:stretch>
        </p:blipFill>
        <p:spPr bwMode="auto">
          <a:xfrm>
            <a:off x="3121025" y="1693862"/>
            <a:ext cx="6076950" cy="4562475"/>
          </a:xfrm>
          <a:prstGeom prst="rect">
            <a:avLst/>
          </a:prstGeom>
          <a:noFill/>
        </p:spPr>
      </p:pic>
    </p:spTree>
    <p:extLst>
      <p:ext uri="{BB962C8B-B14F-4D97-AF65-F5344CB8AC3E}">
        <p14:creationId xmlns:p14="http://schemas.microsoft.com/office/powerpoint/2010/main" val="97733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89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Cont…&#10;•&#10;&#10;1993s: The Energy Star program, endorsed by the Environmental&#10;Protection Agency (EPA), encouraged manufacturers t..."/>
          <p:cNvPicPr>
            <a:picLocks noGrp="1" noChangeAspect="1" noChangeArrowheads="1"/>
          </p:cNvPicPr>
          <p:nvPr>
            <p:ph idx="1"/>
          </p:nvPr>
        </p:nvPicPr>
        <p:blipFill>
          <a:blip r:embed="rId2"/>
          <a:srcRect/>
          <a:stretch>
            <a:fillRect/>
          </a:stretch>
        </p:blipFill>
        <p:spPr bwMode="auto">
          <a:xfrm>
            <a:off x="3121025" y="1693862"/>
            <a:ext cx="6076950" cy="4562475"/>
          </a:xfrm>
          <a:prstGeom prst="rect">
            <a:avLst/>
          </a:prstGeom>
          <a:noFill/>
        </p:spPr>
      </p:pic>
    </p:spTree>
    <p:extLst>
      <p:ext uri="{BB962C8B-B14F-4D97-AF65-F5344CB8AC3E}">
        <p14:creationId xmlns:p14="http://schemas.microsoft.com/office/powerpoint/2010/main" val="3319558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Pre-Mechanical </a:t>
            </a:r>
            <a:r>
              <a:rPr lang="en-US" dirty="0" smtClean="0"/>
              <a:t>Computing</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a:t>From Counting on fingers</a:t>
            </a:r>
            <a:br>
              <a:rPr lang="en-US" sz="3200" dirty="0"/>
            </a:br>
            <a:r>
              <a:rPr lang="en-US" sz="3200" dirty="0"/>
              <a:t>to pebbles</a:t>
            </a:r>
            <a:br>
              <a:rPr lang="en-US" sz="3200" dirty="0"/>
            </a:br>
            <a:r>
              <a:rPr lang="en-US" sz="3200" dirty="0"/>
              <a:t>to hash marks on walls</a:t>
            </a:r>
            <a:br>
              <a:rPr lang="en-US" sz="3200" dirty="0"/>
            </a:br>
            <a:r>
              <a:rPr lang="en-US" sz="3200" dirty="0"/>
              <a:t>to hash marks on bone</a:t>
            </a:r>
            <a:br>
              <a:rPr lang="en-US" sz="3200" dirty="0"/>
            </a:br>
            <a:r>
              <a:rPr lang="en-US" sz="3200" dirty="0"/>
              <a:t>to hash marks in sand</a:t>
            </a:r>
          </a:p>
        </p:txBody>
      </p:sp>
      <p:sp>
        <p:nvSpPr>
          <p:cNvPr id="4" name="Slide Number Placeholder 3"/>
          <p:cNvSpPr>
            <a:spLocks noGrp="1"/>
          </p:cNvSpPr>
          <p:nvPr>
            <p:ph type="sldNum" sz="quarter" idx="12"/>
          </p:nvPr>
        </p:nvSpPr>
        <p:spPr/>
        <p:txBody>
          <a:bodyPr/>
          <a:lstStyle/>
          <a:p>
            <a:fld id="{8330CF0F-2992-4812-A2BD-C038BC9AA5D1}" type="slidenum">
              <a:rPr lang="en-US" smtClean="0"/>
              <a:pPr/>
              <a:t>9</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5"/>
          <p:cNvSpPr/>
          <p:nvPr/>
        </p:nvSpPr>
        <p:spPr>
          <a:xfrm>
            <a:off x="1224355" y="5614916"/>
            <a:ext cx="10388601" cy="830997"/>
          </a:xfrm>
          <a:prstGeom prst="rect">
            <a:avLst/>
          </a:prstGeom>
        </p:spPr>
        <p:txBody>
          <a:bodyPr wrap="square">
            <a:spAutoFit/>
          </a:bodyPr>
          <a:lstStyle/>
          <a:p>
            <a:r>
              <a:rPr lang="en-US" altLang="en-US" sz="2400" b="1" dirty="0"/>
              <a:t>Interesting thought:</a:t>
            </a:r>
          </a:p>
          <a:p>
            <a:r>
              <a:rPr lang="en-US" altLang="en-US" sz="2400" b="1" dirty="0"/>
              <a:t>Do any species, other than homo sapiens, count?</a:t>
            </a:r>
          </a:p>
        </p:txBody>
      </p:sp>
    </p:spTree>
    <p:extLst>
      <p:ext uri="{BB962C8B-B14F-4D97-AF65-F5344CB8AC3E}">
        <p14:creationId xmlns:p14="http://schemas.microsoft.com/office/powerpoint/2010/main" val="17845615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90</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FIFTH GENERATION (PRESENT &amp; BEYOND)"/>
          <p:cNvPicPr>
            <a:picLocks noGrp="1" noChangeAspect="1" noChangeArrowheads="1"/>
          </p:cNvPicPr>
          <p:nvPr>
            <p:ph idx="1"/>
          </p:nvPr>
        </p:nvPicPr>
        <p:blipFill>
          <a:blip r:embed="rId2"/>
          <a:srcRect/>
          <a:stretch>
            <a:fillRect/>
          </a:stretch>
        </p:blipFill>
        <p:spPr bwMode="auto">
          <a:xfrm>
            <a:off x="3038348" y="2225548"/>
            <a:ext cx="6242304" cy="3499104"/>
          </a:xfrm>
          <a:prstGeom prst="rect">
            <a:avLst/>
          </a:prstGeom>
          <a:noFill/>
        </p:spPr>
      </p:pic>
    </p:spTree>
    <p:extLst>
      <p:ext uri="{BB962C8B-B14F-4D97-AF65-F5344CB8AC3E}">
        <p14:creationId xmlns:p14="http://schemas.microsoft.com/office/powerpoint/2010/main" val="447983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91</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2" descr="* Cloud computing, or something being in the cloud, is an&#10;&#10;expression used to describe a variety of different types of&#10;com..."/>
          <p:cNvPicPr>
            <a:picLocks noChangeAspect="1" noChangeArrowheads="1"/>
          </p:cNvPicPr>
          <p:nvPr/>
        </p:nvPicPr>
        <p:blipFill>
          <a:blip r:embed="rId2"/>
          <a:srcRect/>
          <a:stretch>
            <a:fillRect/>
          </a:stretch>
        </p:blipFill>
        <p:spPr bwMode="auto">
          <a:xfrm>
            <a:off x="2252241" y="1068199"/>
            <a:ext cx="7162800" cy="5377714"/>
          </a:xfrm>
          <a:prstGeom prst="rect">
            <a:avLst/>
          </a:prstGeom>
          <a:noFill/>
        </p:spPr>
      </p:pic>
    </p:spTree>
    <p:extLst>
      <p:ext uri="{BB962C8B-B14F-4D97-AF65-F5344CB8AC3E}">
        <p14:creationId xmlns:p14="http://schemas.microsoft.com/office/powerpoint/2010/main" val="3507074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92</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5"/>
          <p:cNvPicPr>
            <a:picLocks noChangeAspect="1"/>
          </p:cNvPicPr>
          <p:nvPr/>
        </p:nvPicPr>
        <p:blipFill>
          <a:blip r:embed="rId2"/>
          <a:stretch>
            <a:fillRect/>
          </a:stretch>
        </p:blipFill>
        <p:spPr>
          <a:xfrm>
            <a:off x="1085032" y="1505596"/>
            <a:ext cx="10319579" cy="4644301"/>
          </a:xfrm>
          <a:prstGeom prst="rect">
            <a:avLst/>
          </a:prstGeom>
        </p:spPr>
      </p:pic>
    </p:spTree>
    <p:extLst>
      <p:ext uri="{BB962C8B-B14F-4D97-AF65-F5344CB8AC3E}">
        <p14:creationId xmlns:p14="http://schemas.microsoft.com/office/powerpoint/2010/main" val="2045944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93</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5"/>
          <p:cNvPicPr>
            <a:picLocks noChangeAspect="1"/>
          </p:cNvPicPr>
          <p:nvPr/>
        </p:nvPicPr>
        <p:blipFill>
          <a:blip r:embed="rId2"/>
          <a:stretch>
            <a:fillRect/>
          </a:stretch>
        </p:blipFill>
        <p:spPr>
          <a:xfrm>
            <a:off x="965199" y="2273240"/>
            <a:ext cx="10439412" cy="3737353"/>
          </a:xfrm>
          <a:prstGeom prst="rect">
            <a:avLst/>
          </a:prstGeom>
        </p:spPr>
      </p:pic>
    </p:spTree>
    <p:extLst>
      <p:ext uri="{BB962C8B-B14F-4D97-AF65-F5344CB8AC3E}">
        <p14:creationId xmlns:p14="http://schemas.microsoft.com/office/powerpoint/2010/main" val="3653724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computers</a:t>
            </a:r>
            <a:endParaRPr lang="en-US" dirty="0"/>
          </a:p>
        </p:txBody>
      </p:sp>
      <p:pic>
        <p:nvPicPr>
          <p:cNvPr id="7" name="Content Placeholder 6"/>
          <p:cNvPicPr>
            <a:picLocks noGrp="1" noChangeAspect="1"/>
          </p:cNvPicPr>
          <p:nvPr>
            <p:ph idx="1"/>
          </p:nvPr>
        </p:nvPicPr>
        <p:blipFill>
          <a:blip r:embed="rId2"/>
          <a:stretch>
            <a:fillRect/>
          </a:stretch>
        </p:blipFill>
        <p:spPr>
          <a:xfrm>
            <a:off x="2344617" y="2249532"/>
            <a:ext cx="6709930" cy="3675383"/>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94</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5"/>
          <p:cNvSpPr/>
          <p:nvPr/>
        </p:nvSpPr>
        <p:spPr>
          <a:xfrm>
            <a:off x="965200" y="1603201"/>
            <a:ext cx="10439411" cy="646331"/>
          </a:xfrm>
          <a:prstGeom prst="rect">
            <a:avLst/>
          </a:prstGeom>
        </p:spPr>
        <p:txBody>
          <a:bodyPr wrap="square">
            <a:spAutoFit/>
          </a:bodyPr>
          <a:lstStyle/>
          <a:p>
            <a:r>
              <a:rPr lang="en-US" b="1" dirty="0">
                <a:solidFill>
                  <a:srgbClr val="1C2642"/>
                </a:solidFill>
                <a:latin typeface="Inter"/>
              </a:rPr>
              <a:t>Where Are the World’s Fastest Supercomputers?</a:t>
            </a:r>
          </a:p>
          <a:p>
            <a:r>
              <a:rPr lang="en-US" dirty="0">
                <a:solidFill>
                  <a:srgbClr val="2E364E"/>
                </a:solidFill>
                <a:latin typeface="helveticaregular"/>
              </a:rPr>
              <a:t>The 500 fastest supercomputers are spread across 35 countries</a:t>
            </a:r>
            <a:endParaRPr lang="en-US" b="0" i="0" dirty="0">
              <a:solidFill>
                <a:srgbClr val="2E364E"/>
              </a:solidFill>
              <a:effectLst/>
              <a:latin typeface="helveticaregular"/>
            </a:endParaRPr>
          </a:p>
        </p:txBody>
      </p:sp>
    </p:spTree>
    <p:extLst>
      <p:ext uri="{BB962C8B-B14F-4D97-AF65-F5344CB8AC3E}">
        <p14:creationId xmlns:p14="http://schemas.microsoft.com/office/powerpoint/2010/main" val="24041449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Fastest super computer</a:t>
            </a:r>
            <a:endParaRPr lang="en-US" dirty="0"/>
          </a:p>
        </p:txBody>
      </p:sp>
      <p:sp>
        <p:nvSpPr>
          <p:cNvPr id="3" name="Content Placeholder 2"/>
          <p:cNvSpPr>
            <a:spLocks noGrp="1"/>
          </p:cNvSpPr>
          <p:nvPr>
            <p:ph idx="1"/>
          </p:nvPr>
        </p:nvSpPr>
        <p:spPr>
          <a:xfrm>
            <a:off x="965200" y="1505596"/>
            <a:ext cx="10388600" cy="2221578"/>
          </a:xfrm>
        </p:spPr>
        <p:txBody>
          <a:bodyPr>
            <a:normAutofit fontScale="92500" lnSpcReduction="10000"/>
          </a:bodyPr>
          <a:lstStyle/>
          <a:p>
            <a:r>
              <a:rPr lang="en-US" dirty="0"/>
              <a:t>Since June 2022, the United States'  </a:t>
            </a:r>
            <a:r>
              <a:rPr lang="en-US" b="1" dirty="0"/>
              <a:t>'Frontier'</a:t>
            </a:r>
            <a:r>
              <a:rPr lang="en-US" dirty="0"/>
              <a:t>  is the most powerful supercomputer</a:t>
            </a:r>
          </a:p>
          <a:p>
            <a:r>
              <a:rPr lang="en-US" dirty="0"/>
              <a:t>'Frontier' is capable of more than a billion, billion operations a second, making it the first </a:t>
            </a:r>
            <a:r>
              <a:rPr lang="en-US" dirty="0" err="1"/>
              <a:t>exascale</a:t>
            </a:r>
            <a:r>
              <a:rPr lang="en-US" dirty="0"/>
              <a:t> supercomputer.</a:t>
            </a:r>
          </a:p>
          <a:p>
            <a:r>
              <a:rPr lang="en-US" dirty="0"/>
              <a:t>Supercomputers have been used to discover more about diseases including COVID-19 and cancer</a:t>
            </a:r>
            <a:r>
              <a:rPr lang="en-US" dirty="0" smtClean="0"/>
              <a:t>.</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8330CF0F-2992-4812-A2BD-C038BC9AA5D1}" type="slidenum">
              <a:rPr lang="en-US" smtClean="0"/>
              <a:pPr/>
              <a:t>95</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5"/>
          <p:cNvPicPr>
            <a:picLocks noChangeAspect="1"/>
          </p:cNvPicPr>
          <p:nvPr/>
        </p:nvPicPr>
        <p:blipFill>
          <a:blip r:embed="rId2"/>
          <a:stretch>
            <a:fillRect/>
          </a:stretch>
        </p:blipFill>
        <p:spPr>
          <a:xfrm>
            <a:off x="1187887" y="3856384"/>
            <a:ext cx="9983696" cy="2589530"/>
          </a:xfrm>
          <a:prstGeom prst="rect">
            <a:avLst/>
          </a:prstGeom>
        </p:spPr>
      </p:pic>
    </p:spTree>
    <p:extLst>
      <p:ext uri="{BB962C8B-B14F-4D97-AF65-F5344CB8AC3E}">
        <p14:creationId xmlns:p14="http://schemas.microsoft.com/office/powerpoint/2010/main" val="345353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679712" y="1345579"/>
            <a:ext cx="8680067" cy="5094977"/>
          </a:xfrm>
          <a:prstGeom prst="rect">
            <a:avLst/>
          </a:prstGeom>
        </p:spPr>
      </p:pic>
      <p:sp>
        <p:nvSpPr>
          <p:cNvPr id="4" name="Slide Number Placeholder 3"/>
          <p:cNvSpPr>
            <a:spLocks noGrp="1"/>
          </p:cNvSpPr>
          <p:nvPr>
            <p:ph type="sldNum" sz="quarter" idx="12"/>
          </p:nvPr>
        </p:nvSpPr>
        <p:spPr/>
        <p:txBody>
          <a:bodyPr/>
          <a:lstStyle/>
          <a:p>
            <a:fld id="{8330CF0F-2992-4812-A2BD-C038BC9AA5D1}" type="slidenum">
              <a:rPr lang="en-US" smtClean="0"/>
              <a:pPr/>
              <a:t>96</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Tree>
    <p:extLst>
      <p:ext uri="{BB962C8B-B14F-4D97-AF65-F5344CB8AC3E}">
        <p14:creationId xmlns:p14="http://schemas.microsoft.com/office/powerpoint/2010/main" val="795563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97</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pic>
        <p:nvPicPr>
          <p:cNvPr id="6" name="Picture 5"/>
          <p:cNvPicPr>
            <a:picLocks noChangeAspect="1"/>
          </p:cNvPicPr>
          <p:nvPr/>
        </p:nvPicPr>
        <p:blipFill>
          <a:blip r:embed="rId2"/>
          <a:stretch>
            <a:fillRect/>
          </a:stretch>
        </p:blipFill>
        <p:spPr>
          <a:xfrm>
            <a:off x="1174497" y="1461052"/>
            <a:ext cx="10087110" cy="4711148"/>
          </a:xfrm>
          <a:prstGeom prst="rect">
            <a:avLst/>
          </a:prstGeom>
        </p:spPr>
      </p:pic>
    </p:spTree>
    <p:extLst>
      <p:ext uri="{BB962C8B-B14F-4D97-AF65-F5344CB8AC3E}">
        <p14:creationId xmlns:p14="http://schemas.microsoft.com/office/powerpoint/2010/main" val="3868275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330CF0F-2992-4812-A2BD-C038BC9AA5D1}" type="slidenum">
              <a:rPr lang="en-US" smtClean="0"/>
              <a:pPr/>
              <a:t>98</a:t>
            </a:fld>
            <a:endParaRPr lang="en-US" dirty="0"/>
          </a:p>
        </p:txBody>
      </p:sp>
      <p:sp>
        <p:nvSpPr>
          <p:cNvPr id="5" name="Date Placeholder 4"/>
          <p:cNvSpPr>
            <a:spLocks noGrp="1"/>
          </p:cNvSpPr>
          <p:nvPr>
            <p:ph type="dt" sz="half" idx="10"/>
          </p:nvPr>
        </p:nvSpPr>
        <p:spPr/>
        <p:txBody>
          <a:bodyPr/>
          <a:lstStyle/>
          <a:p>
            <a:fld id="{6526A4C5-F4C6-44F0-80FA-7D7F363485F3}" type="datetime4">
              <a:rPr lang="en-US" smtClean="0"/>
              <a:t>February 10, 2024</a:t>
            </a:fld>
            <a:endParaRPr lang="en-US" dirty="0"/>
          </a:p>
        </p:txBody>
      </p:sp>
      <p:sp>
        <p:nvSpPr>
          <p:cNvPr id="6" name="Rectangle 5"/>
          <p:cNvSpPr/>
          <p:nvPr/>
        </p:nvSpPr>
        <p:spPr>
          <a:xfrm>
            <a:off x="965198" y="1471910"/>
            <a:ext cx="10388601" cy="4585871"/>
          </a:xfrm>
          <a:prstGeom prst="rect">
            <a:avLst/>
          </a:prstGeom>
        </p:spPr>
        <p:txBody>
          <a:bodyPr wrap="square">
            <a:spAutoFit/>
          </a:bodyPr>
          <a:lstStyle/>
          <a:p>
            <a:pPr marL="457200" indent="-457200">
              <a:buAutoNum type="arabicPeriod"/>
            </a:pPr>
            <a:r>
              <a:rPr lang="en-US" sz="2000" b="1" dirty="0" smtClean="0">
                <a:solidFill>
                  <a:srgbClr val="000000"/>
                </a:solidFill>
              </a:rPr>
              <a:t>Frontier</a:t>
            </a:r>
            <a:r>
              <a:rPr lang="en-US" sz="2000" dirty="0">
                <a:solidFill>
                  <a:srgbClr val="000000"/>
                </a:solidFill>
              </a:rPr>
              <a:t>, the new number 1, is built by Hewlett Packard Enterprise (HPE) and housed at the Oak Ridge National Laboratory (ORNL) in Tennessee, USA</a:t>
            </a:r>
            <a:r>
              <a:rPr lang="en-US" sz="2000" dirty="0" smtClean="0">
                <a:solidFill>
                  <a:srgbClr val="000000"/>
                </a:solidFill>
              </a:rPr>
              <a:t>.</a:t>
            </a:r>
          </a:p>
          <a:p>
            <a:pPr marL="457200" indent="-457200">
              <a:buAutoNum type="arabicPeriod"/>
            </a:pPr>
            <a:endParaRPr lang="en-US" sz="2000" dirty="0">
              <a:solidFill>
                <a:srgbClr val="000000"/>
              </a:solidFill>
            </a:endParaRPr>
          </a:p>
          <a:p>
            <a:r>
              <a:rPr lang="en-US" sz="2000" b="1" dirty="0">
                <a:solidFill>
                  <a:srgbClr val="000000"/>
                </a:solidFill>
              </a:rPr>
              <a:t>2. </a:t>
            </a:r>
            <a:r>
              <a:rPr lang="en-US" sz="2000" b="1" dirty="0" err="1">
                <a:solidFill>
                  <a:srgbClr val="000000"/>
                </a:solidFill>
              </a:rPr>
              <a:t>Fugaku</a:t>
            </a:r>
            <a:r>
              <a:rPr lang="en-US" sz="2000" dirty="0">
                <a:solidFill>
                  <a:srgbClr val="000000"/>
                </a:solidFill>
              </a:rPr>
              <a:t>, which previously held the top spot, is installed at the Riken Center for Computational Science in Kobe, Japan. It is three times faster than the next supercomputer in the top 10</a:t>
            </a:r>
            <a:r>
              <a:rPr lang="en-US" sz="2000" dirty="0" smtClean="0">
                <a:solidFill>
                  <a:srgbClr val="000000"/>
                </a:solidFill>
              </a:rPr>
              <a:t>.</a:t>
            </a:r>
          </a:p>
          <a:p>
            <a:endParaRPr lang="en-US" sz="2000" dirty="0">
              <a:solidFill>
                <a:srgbClr val="000000"/>
              </a:solidFill>
            </a:endParaRPr>
          </a:p>
          <a:p>
            <a:r>
              <a:rPr lang="en-US" sz="2000" b="1" dirty="0">
                <a:solidFill>
                  <a:srgbClr val="000000"/>
                </a:solidFill>
              </a:rPr>
              <a:t>3. LUMI</a:t>
            </a:r>
            <a:r>
              <a:rPr lang="en-US" sz="2000" dirty="0">
                <a:solidFill>
                  <a:srgbClr val="000000"/>
                </a:solidFill>
              </a:rPr>
              <a:t> is another HPE system and the new number 3, crunching the numbers in Finland</a:t>
            </a:r>
            <a:r>
              <a:rPr lang="en-US" sz="2000" dirty="0" smtClean="0">
                <a:solidFill>
                  <a:srgbClr val="000000"/>
                </a:solidFill>
              </a:rPr>
              <a:t>.</a:t>
            </a:r>
          </a:p>
          <a:p>
            <a:endParaRPr lang="en-US" sz="2000" dirty="0" smtClean="0">
              <a:solidFill>
                <a:srgbClr val="000000"/>
              </a:solidFill>
            </a:endParaRPr>
          </a:p>
          <a:p>
            <a:r>
              <a:rPr lang="en-US" sz="2000" b="1" dirty="0"/>
              <a:t>4. Summit</a:t>
            </a:r>
            <a:r>
              <a:rPr lang="en-US" sz="2000" dirty="0"/>
              <a:t>, an IBM-built supercomputer, is also at ORNL in Tennessee. Summit is used to </a:t>
            </a:r>
            <a:r>
              <a:rPr lang="en-US" sz="2000" dirty="0"/>
              <a:t>tackle climate change, predict extreme weather and understand the genetic factors that influence opioid addiction</a:t>
            </a:r>
            <a:r>
              <a:rPr lang="en-US" sz="2000" dirty="0" smtClean="0"/>
              <a:t>.</a:t>
            </a:r>
          </a:p>
          <a:p>
            <a:endParaRPr lang="en-US" sz="2000" dirty="0"/>
          </a:p>
          <a:p>
            <a:r>
              <a:rPr lang="en-US" sz="2000" b="1" dirty="0" smtClean="0"/>
              <a:t>5</a:t>
            </a:r>
            <a:r>
              <a:rPr lang="en-US" sz="2000" b="1" dirty="0"/>
              <a:t>. </a:t>
            </a:r>
            <a:r>
              <a:rPr lang="en-US" sz="2000" dirty="0"/>
              <a:t>Another US entry is </a:t>
            </a:r>
            <a:r>
              <a:rPr lang="en-US" sz="2000" b="1" dirty="0"/>
              <a:t>Sierra</a:t>
            </a:r>
            <a:r>
              <a:rPr lang="en-US" sz="2000" dirty="0"/>
              <a:t>, a system installed at the Lawrence Livermore National Laboratory in California, which is used for testing and maintaining the reliability of nuclear weapons.</a:t>
            </a:r>
          </a:p>
          <a:p>
            <a:endParaRPr lang="en-US" sz="2800" b="0" i="0" dirty="0">
              <a:solidFill>
                <a:srgbClr val="000000"/>
              </a:solidFill>
              <a:effectLst/>
              <a:latin typeface="AkkuratLLWeb"/>
            </a:endParaRPr>
          </a:p>
        </p:txBody>
      </p:sp>
    </p:spTree>
    <p:extLst>
      <p:ext uri="{BB962C8B-B14F-4D97-AF65-F5344CB8AC3E}">
        <p14:creationId xmlns:p14="http://schemas.microsoft.com/office/powerpoint/2010/main" val="3082180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7">
      <a:dk1>
        <a:sysClr val="windowText" lastClr="000000"/>
      </a:dk1>
      <a:lt1>
        <a:sysClr val="window" lastClr="FFFFFF"/>
      </a:lt1>
      <a:dk2>
        <a:srgbClr val="255172"/>
      </a:dk2>
      <a:lt2>
        <a:srgbClr val="003760"/>
      </a:lt2>
      <a:accent1>
        <a:srgbClr val="9ACD4C"/>
      </a:accent1>
      <a:accent2>
        <a:srgbClr val="FAA93A"/>
      </a:accent2>
      <a:accent3>
        <a:srgbClr val="D35940"/>
      </a:accent3>
      <a:accent4>
        <a:srgbClr val="B258D3"/>
      </a:accent4>
      <a:accent5>
        <a:srgbClr val="004E89"/>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solidFill>
          <a:schemeClr val="accent5">
            <a:lumMod val="50000"/>
          </a:schemeClr>
        </a:solidFill>
        <a:ln>
          <a:noFill/>
        </a:ln>
      </a:spPr>
      <a:bodyPr rtlCol="0" anchor="ctr"/>
      <a:lstStyle>
        <a:defPPr algn="ctr">
          <a:defRPr sz="1400" dirty="0" err="1" smtClean="0">
            <a:solidFill>
              <a:schemeClr val="bg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50800">
          <a:solidFill>
            <a:srgbClr val="00206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 id="{DA6D3CBB-E0E7-44F2-8E18-475A989E3F40}" vid="{9C698674-4DEE-4436-848B-E66D0CEAAA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Template>
  <TotalTime>1459</TotalTime>
  <Words>6068</Words>
  <Application>Microsoft Office PowerPoint</Application>
  <PresentationFormat>Widescreen</PresentationFormat>
  <Paragraphs>507</Paragraphs>
  <Slides>98</Slides>
  <Notes>33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5" baseType="lpstr">
      <vt:lpstr>AkkuratLLWeb</vt:lpstr>
      <vt:lpstr>Arial</vt:lpstr>
      <vt:lpstr>Britannic Bold</vt:lpstr>
      <vt:lpstr>Calibri</vt:lpstr>
      <vt:lpstr>Cambria</vt:lpstr>
      <vt:lpstr>Consolas</vt:lpstr>
      <vt:lpstr>DejaVu Sans</vt:lpstr>
      <vt:lpstr>helveticaregular</vt:lpstr>
      <vt:lpstr>Impact</vt:lpstr>
      <vt:lpstr>Inter</vt:lpstr>
      <vt:lpstr>Segoe Print</vt:lpstr>
      <vt:lpstr>Times New Roman</vt:lpstr>
      <vt:lpstr>Trebuchet MS</vt:lpstr>
      <vt:lpstr>Tw Cen MT</vt:lpstr>
      <vt:lpstr>方正明體</vt:lpstr>
      <vt:lpstr>Circuit</vt:lpstr>
      <vt:lpstr>Photo Editor Photo</vt:lpstr>
      <vt:lpstr>Evolution of computers</vt:lpstr>
      <vt:lpstr>PowerPoint Presentation</vt:lpstr>
      <vt:lpstr>Learning outcomes</vt:lpstr>
      <vt:lpstr>Definition ?</vt:lpstr>
      <vt:lpstr>Definition of Computer</vt:lpstr>
      <vt:lpstr>Definition of Computer</vt:lpstr>
      <vt:lpstr>Earliest Computer</vt:lpstr>
      <vt:lpstr>History of Computers</vt:lpstr>
      <vt:lpstr>Pre-Mechanical Computing</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Charles Babbage (1791-1871) The Father of Computers</vt:lpstr>
      <vt:lpstr>Mechanical computers</vt:lpstr>
      <vt:lpstr>Mechanical computers</vt:lpstr>
      <vt:lpstr>Mechanical computers</vt:lpstr>
      <vt:lpstr>Mechanical computers</vt:lpstr>
      <vt:lpstr>Mechanical computers</vt:lpstr>
      <vt:lpstr>Mechanical computers</vt:lpstr>
      <vt:lpstr>Mechanical computers</vt:lpstr>
      <vt:lpstr>Mechanical computers</vt:lpstr>
      <vt:lpstr>Electro-mechanical computers</vt:lpstr>
      <vt:lpstr>Electro-mechanical computers</vt:lpstr>
      <vt:lpstr>Electro-mechanical computers</vt:lpstr>
      <vt:lpstr>PowerPoint Presentation</vt:lpstr>
      <vt:lpstr>Electro-mechanical computers</vt:lpstr>
      <vt:lpstr>Electro-mechanical computers</vt:lpstr>
      <vt:lpstr>Electro-mechanical computers</vt:lpstr>
      <vt:lpstr>Electronic digital computers</vt:lpstr>
      <vt:lpstr>Electronic digital computers</vt:lpstr>
      <vt:lpstr>John Vincent Atanasoff (1903-1995)</vt:lpstr>
      <vt:lpstr>Clifford Berry (1918-1963)</vt:lpstr>
      <vt:lpstr>Electronic digital computers</vt:lpstr>
      <vt:lpstr>1939 The Atanasoff-Berry Computer (ABC)</vt:lpstr>
      <vt:lpstr>1943  Bletchley Park’s Colossus</vt:lpstr>
      <vt:lpstr>PowerPoint Presentation</vt:lpstr>
      <vt:lpstr>1946 –John Eckert &amp; John W. Mauchly  –  ENIAC 1 Computer </vt:lpstr>
      <vt:lpstr>1946 The ENIAC</vt:lpstr>
      <vt:lpstr>The ENIAC: Electronic Numerical Integrator and Computer</vt:lpstr>
      <vt:lpstr>Programming the ENIAC</vt:lpstr>
      <vt:lpstr>ENIAC’s Wiring!</vt:lpstr>
      <vt:lpstr>1951 Univac</vt:lpstr>
      <vt:lpstr>“What hath God wrought!”  (first telegraph message sent by Samuel Morse, 1844)  Electronic and computing technology quickly progressed—at an ever-accelerating pace—  from vacuum tubes (Lee de Forrest, the audion, 1907) to transistors (William Shockley et al. 1947) to semiconductors (Jack Kilby &amp; Robert Noyce, 1958) to microprocessors (M.E. “Ted” Hoff, 1971) to networking and the Internet (Vinton Cerf &amp; Robert Kahn, 1982] to the World Wide Web (Tim Berners-Lee, 1991) and beyond…    Whatever next?…</vt:lpstr>
      <vt:lpstr>1947 –The transistor</vt:lpstr>
      <vt:lpstr>1951 – UNIVAC</vt:lpstr>
      <vt:lpstr>PowerPoint Presentation</vt:lpstr>
      <vt:lpstr>PowerPoint Presentation</vt:lpstr>
      <vt:lpstr>PowerPoint Presentation</vt:lpstr>
      <vt:lpstr>PowerPoint Presentation</vt:lpstr>
      <vt:lpstr>PowerPoint Presentation</vt:lpstr>
      <vt:lpstr>Grace Hopper 1906-1992</vt:lpstr>
      <vt:lpstr>1954 – FORTRAN</vt:lpstr>
      <vt:lpstr>1958 – Integrated Circuit</vt:lpstr>
      <vt:lpstr>1960 – First commercial transistorized computers</vt:lpstr>
      <vt:lpstr>1962 – First computer game &amp; word processor</vt:lpstr>
      <vt:lpstr>1964 – The mouse and window concept</vt:lpstr>
      <vt:lpstr>PowerPoint Presentation</vt:lpstr>
      <vt:lpstr>1969 - ARPANET</vt:lpstr>
      <vt:lpstr>1970 – Intel  1103 Dynamic Memory Chip</vt:lpstr>
      <vt:lpstr>1971 – Intel  4004 Microprocessor</vt:lpstr>
      <vt:lpstr>1973-1976 – Ethernet</vt:lpstr>
      <vt:lpstr>1974/1975 – Personal Computers</vt:lpstr>
      <vt:lpstr>1977 – Growth of the ARPAnet</vt:lpstr>
      <vt:lpstr>1978/1979 – First individual productivity software</vt:lpstr>
      <vt:lpstr>1981 – IBM PC</vt:lpstr>
      <vt:lpstr>1984 – Apple Macintosh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 computers</vt:lpstr>
      <vt:lpstr>Fastest super computer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overview</dc:title>
  <dc:creator>Mukesh Rathi</dc:creator>
  <cp:lastModifiedBy>Mukesh Rathi</cp:lastModifiedBy>
  <cp:revision>116</cp:revision>
  <dcterms:created xsi:type="dcterms:W3CDTF">2023-01-24T07:09:11Z</dcterms:created>
  <dcterms:modified xsi:type="dcterms:W3CDTF">2024-02-10T04:05:37Z</dcterms:modified>
</cp:coreProperties>
</file>